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994" r:id="rId3"/>
    <p:sldId id="995" r:id="rId4"/>
    <p:sldId id="999" r:id="rId5"/>
    <p:sldId id="1024" r:id="rId6"/>
    <p:sldId id="1025" r:id="rId7"/>
    <p:sldId id="1026" r:id="rId8"/>
    <p:sldId id="1028" r:id="rId9"/>
    <p:sldId id="1029" r:id="rId10"/>
    <p:sldId id="1030" r:id="rId11"/>
    <p:sldId id="1027" r:id="rId12"/>
    <p:sldId id="1031" r:id="rId13"/>
    <p:sldId id="1032" r:id="rId14"/>
    <p:sldId id="1033" r:id="rId15"/>
    <p:sldId id="1034" r:id="rId16"/>
    <p:sldId id="1035" r:id="rId17"/>
    <p:sldId id="1036" r:id="rId18"/>
    <p:sldId id="1037" r:id="rId19"/>
    <p:sldId id="1038" r:id="rId20"/>
    <p:sldId id="1039" r:id="rId21"/>
    <p:sldId id="1040" r:id="rId22"/>
    <p:sldId id="1041" r:id="rId23"/>
    <p:sldId id="1042" r:id="rId24"/>
    <p:sldId id="102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史 玉潇" initials="史"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1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81" autoAdjust="0"/>
  </p:normalViewPr>
  <p:slideViewPr>
    <p:cSldViewPr snapToGrid="0">
      <p:cViewPr varScale="1">
        <p:scale>
          <a:sx n="63" d="100"/>
          <a:sy n="63" d="100"/>
        </p:scale>
        <p:origin x="783" y="45"/>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2:50:49.510"/>
    </inkml:context>
    <inkml:brush xml:id="br0">
      <inkml:brushProperty name="width" value="0.05" units="cm"/>
      <inkml:brushProperty name="height" value="0.05" units="cm"/>
    </inkml:brush>
  </inkml:definitions>
  <inkml:trace contextRef="#ctx0" brushRef="#br0">0 2364 24575,'1'-4'0,"0"-1"0,-1 1 0,1-1 0,1 1 0,-1 0 0,1-1 0,0 1 0,3-6 0,2-6 0,70-168 0,66-145 0,-111 268 0,4 1 0,1 1 0,57-65 0,-64 89 0,2 1 0,36-30 0,77-54 0,-105 87 0,122-86 0,42-34 0,221-173 0,-293 222 0,-81 59 0,70-43 0,24 9 0,-68 39 0,-40 21 0,1 2 0,0 2 0,67-15 0,-62 18 0,-31 6 0,1-1 0,-1 0 0,0-1 0,0 0 0,12-9 0,27-13 0,-17 11 0,-10 5 0,2 0 0,0 2 0,38-11 0,-53 19-103,13-3-528,45-16 0,-39 8-6195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2:50:51.666"/>
    </inkml:context>
    <inkml:brush xml:id="br0">
      <inkml:brushProperty name="width" value="0.05" units="cm"/>
      <inkml:brushProperty name="height" value="0.05" units="cm"/>
    </inkml:brush>
  </inkml:definitions>
  <inkml:trace contextRef="#ctx0" brushRef="#br0">361 1527 24575,'0'-4'0,"1"0"0,-1 1 0,1-1 0,0 1 0,0-1 0,0 1 0,0-1 0,1 1 0,-1 0 0,1 0 0,0 0 0,3-5 0,4-2 0,0-1 0,11-8 0,-1 0 0,5-11 0,0 0 0,29-52 0,6-9 0,-54 85 0,130-196 0,-61 90 0,-28 42 0,38-78 0,-15 30 0,-57 95 0,-2-1 0,0 0 0,8-32 0,-16 45 0,3-5 0,-2 1 0,0-1 0,2-30 0,-5 41 0,0 0 0,-1 1 0,1-1 0,-1 0 0,0 1 0,0-1 0,-1 1 0,1-1 0,-1 1 0,0 0 0,0 0 0,-1 0 0,1 0 0,-1 0 0,0 0 0,0 1 0,0-1 0,-4-3 0,-3-1 0,0 0 0,-1 1 0,0 0 0,-1 1 0,-20-8 0,5 4 0,-42-10 0,-173-29 0,-248-29 0,464 75-682,-48-2-1,48 5-6143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2:50:52.458"/>
    </inkml:context>
    <inkml:brush xml:id="br0">
      <inkml:brushProperty name="width" value="0.05" units="cm"/>
      <inkml:brushProperty name="height" value="0.05" units="cm"/>
    </inkml:brush>
  </inkml:definitions>
  <inkml:trace contextRef="#ctx0" brushRef="#br0">480 1 24575,'-17'0'0,"-1"2"0,1 0 0,-30 8 0,-50 20 0,40-11 0,57-19 0,-98 33 0,81-26 0,0 1 0,1 0 0,-23 16 0,35-21 0,1-1 0,-1 1 0,1 0 0,0-1 0,0 1 0,1 1 0,-1-1 0,0 0 0,1 1 0,-4 6 0,6-8 0,-1 0 0,0 1 0,1-1 0,-1 1 0,1-1 0,0 0 0,0 1 0,0-1 0,0 1 0,0-1 0,0 0 0,1 1 0,-1-1 0,1 1 0,0-1 0,0 0 0,0 0 0,0 1 0,2 2 0,3 5 0,1 0 0,0-1 0,1 0 0,0 0 0,0 0 0,1-1 0,0-1 0,0 0 0,1 0 0,11 6 0,4 0 0,1-1 0,-1-1 0,33 9 0,-32-13-1365,-1-2-5461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2:53:16.788"/>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82D16-6F1C-42FE-8A5D-5D1CAD545FF9}"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D25CE-04C8-4DFA-A3AC-00C1CD89F4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基于会话推荐的多方面全局项目关系学习</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333333"/>
                </a:solidFill>
                <a:effectLst/>
                <a:latin typeface="Helvetica Neue"/>
              </a:rPr>
              <a:t>国际信息检索大会</a:t>
            </a:r>
            <a:endParaRPr lang="zh-CN" altLang="en-US" dirty="0"/>
          </a:p>
        </p:txBody>
      </p:sp>
      <p:sp>
        <p:nvSpPr>
          <p:cNvPr id="4" name="灯片编号占位符 3"/>
          <p:cNvSpPr>
            <a:spLocks noGrp="1"/>
          </p:cNvSpPr>
          <p:nvPr>
            <p:ph type="sldNum" sz="quarter" idx="5"/>
          </p:nvPr>
        </p:nvSpPr>
        <p:spPr/>
        <p:txBody>
          <a:bodyPr/>
          <a:lstStyle/>
          <a:p>
            <a:fld id="{193D25CE-04C8-4DFA-A3AC-00C1CD89F4F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10</a:t>
            </a:fld>
            <a:endParaRPr lang="zh-CN" altLang="en-US"/>
          </a:p>
        </p:txBody>
      </p:sp>
    </p:spTree>
    <p:extLst>
      <p:ext uri="{BB962C8B-B14F-4D97-AF65-F5344CB8AC3E}">
        <p14:creationId xmlns:p14="http://schemas.microsoft.com/office/powerpoint/2010/main" val="242473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11</a:t>
            </a:fld>
            <a:endParaRPr lang="zh-CN" altLang="en-US"/>
          </a:p>
        </p:txBody>
      </p:sp>
    </p:spTree>
    <p:extLst>
      <p:ext uri="{BB962C8B-B14F-4D97-AF65-F5344CB8AC3E}">
        <p14:creationId xmlns:p14="http://schemas.microsoft.com/office/powerpoint/2010/main" val="3389592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12</a:t>
            </a:fld>
            <a:endParaRPr lang="zh-CN" altLang="en-US"/>
          </a:p>
        </p:txBody>
      </p:sp>
    </p:spTree>
    <p:extLst>
      <p:ext uri="{BB962C8B-B14F-4D97-AF65-F5344CB8AC3E}">
        <p14:creationId xmlns:p14="http://schemas.microsoft.com/office/powerpoint/2010/main" val="3363920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13</a:t>
            </a:fld>
            <a:endParaRPr lang="zh-CN" altLang="en-US"/>
          </a:p>
        </p:txBody>
      </p:sp>
    </p:spTree>
    <p:extLst>
      <p:ext uri="{BB962C8B-B14F-4D97-AF65-F5344CB8AC3E}">
        <p14:creationId xmlns:p14="http://schemas.microsoft.com/office/powerpoint/2010/main" val="2944804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14</a:t>
            </a:fld>
            <a:endParaRPr lang="zh-CN" altLang="en-US"/>
          </a:p>
        </p:txBody>
      </p:sp>
    </p:spTree>
    <p:extLst>
      <p:ext uri="{BB962C8B-B14F-4D97-AF65-F5344CB8AC3E}">
        <p14:creationId xmlns:p14="http://schemas.microsoft.com/office/powerpoint/2010/main" val="1340645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15</a:t>
            </a:fld>
            <a:endParaRPr lang="zh-CN" altLang="en-US"/>
          </a:p>
        </p:txBody>
      </p:sp>
    </p:spTree>
    <p:extLst>
      <p:ext uri="{BB962C8B-B14F-4D97-AF65-F5344CB8AC3E}">
        <p14:creationId xmlns:p14="http://schemas.microsoft.com/office/powerpoint/2010/main" val="256348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16</a:t>
            </a:fld>
            <a:endParaRPr lang="zh-CN" altLang="en-US"/>
          </a:p>
        </p:txBody>
      </p:sp>
    </p:spTree>
    <p:extLst>
      <p:ext uri="{BB962C8B-B14F-4D97-AF65-F5344CB8AC3E}">
        <p14:creationId xmlns:p14="http://schemas.microsoft.com/office/powerpoint/2010/main" val="486371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17</a:t>
            </a:fld>
            <a:endParaRPr lang="zh-CN" altLang="en-US"/>
          </a:p>
        </p:txBody>
      </p:sp>
    </p:spTree>
    <p:extLst>
      <p:ext uri="{BB962C8B-B14F-4D97-AF65-F5344CB8AC3E}">
        <p14:creationId xmlns:p14="http://schemas.microsoft.com/office/powerpoint/2010/main" val="432175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18</a:t>
            </a:fld>
            <a:endParaRPr lang="zh-CN" altLang="en-US"/>
          </a:p>
        </p:txBody>
      </p:sp>
    </p:spTree>
    <p:extLst>
      <p:ext uri="{BB962C8B-B14F-4D97-AF65-F5344CB8AC3E}">
        <p14:creationId xmlns:p14="http://schemas.microsoft.com/office/powerpoint/2010/main" val="195661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19</a:t>
            </a:fld>
            <a:endParaRPr lang="zh-CN" altLang="en-US"/>
          </a:p>
        </p:txBody>
      </p:sp>
    </p:spTree>
    <p:extLst>
      <p:ext uri="{BB962C8B-B14F-4D97-AF65-F5344CB8AC3E}">
        <p14:creationId xmlns:p14="http://schemas.microsoft.com/office/powerpoint/2010/main" val="400649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2</a:t>
            </a:fld>
            <a:endParaRPr lang="zh-CN" altLang="en-US"/>
          </a:p>
        </p:txBody>
      </p:sp>
    </p:spTree>
    <p:extLst>
      <p:ext uri="{BB962C8B-B14F-4D97-AF65-F5344CB8AC3E}">
        <p14:creationId xmlns:p14="http://schemas.microsoft.com/office/powerpoint/2010/main" val="3026535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20</a:t>
            </a:fld>
            <a:endParaRPr lang="zh-CN" altLang="en-US"/>
          </a:p>
        </p:txBody>
      </p:sp>
    </p:spTree>
    <p:extLst>
      <p:ext uri="{BB962C8B-B14F-4D97-AF65-F5344CB8AC3E}">
        <p14:creationId xmlns:p14="http://schemas.microsoft.com/office/powerpoint/2010/main" val="414600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21</a:t>
            </a:fld>
            <a:endParaRPr lang="zh-CN" altLang="en-US"/>
          </a:p>
        </p:txBody>
      </p:sp>
    </p:spTree>
    <p:extLst>
      <p:ext uri="{BB962C8B-B14F-4D97-AF65-F5344CB8AC3E}">
        <p14:creationId xmlns:p14="http://schemas.microsoft.com/office/powerpoint/2010/main" val="3707547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22</a:t>
            </a:fld>
            <a:endParaRPr lang="zh-CN" altLang="en-US"/>
          </a:p>
        </p:txBody>
      </p:sp>
    </p:spTree>
    <p:extLst>
      <p:ext uri="{BB962C8B-B14F-4D97-AF65-F5344CB8AC3E}">
        <p14:creationId xmlns:p14="http://schemas.microsoft.com/office/powerpoint/2010/main" val="7566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23</a:t>
            </a:fld>
            <a:endParaRPr lang="zh-CN" altLang="en-US"/>
          </a:p>
        </p:txBody>
      </p:sp>
    </p:spTree>
    <p:extLst>
      <p:ext uri="{BB962C8B-B14F-4D97-AF65-F5344CB8AC3E}">
        <p14:creationId xmlns:p14="http://schemas.microsoft.com/office/powerpoint/2010/main" val="3339835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333333"/>
                </a:solidFill>
                <a:effectLst/>
                <a:latin typeface="-apple-system"/>
              </a:rPr>
              <a:t>传统的推荐系统可以分成三类</a:t>
            </a:r>
            <a:endParaRPr lang="en-US" altLang="zh-CN" b="0" i="0" dirty="0">
              <a:solidFill>
                <a:srgbClr val="333333"/>
              </a:solidFill>
              <a:effectLst/>
              <a:latin typeface="-apple-system"/>
            </a:endParaRPr>
          </a:p>
          <a:p>
            <a:pPr algn="l">
              <a:buFont typeface="Arial" panose="020B0604020202020204" pitchFamily="34" charset="0"/>
              <a:buNone/>
            </a:pPr>
            <a:r>
              <a:rPr lang="zh-CN" altLang="en-US" b="0" i="0" dirty="0">
                <a:solidFill>
                  <a:srgbClr val="333333"/>
                </a:solidFill>
                <a:effectLst/>
                <a:latin typeface="-apple-system"/>
              </a:rPr>
              <a:t>应用最广的是协同过滤的算法</a:t>
            </a:r>
            <a:endParaRPr lang="en-US" altLang="zh-CN" b="0" i="0" dirty="0">
              <a:solidFill>
                <a:srgbClr val="333333"/>
              </a:solidFill>
              <a:effectLst/>
              <a:latin typeface="-apple-system"/>
            </a:endParaRPr>
          </a:p>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3</a:t>
            </a:fld>
            <a:endParaRPr lang="zh-CN" altLang="en-US"/>
          </a:p>
        </p:txBody>
      </p:sp>
    </p:spTree>
    <p:extLst>
      <p:ext uri="{BB962C8B-B14F-4D97-AF65-F5344CB8AC3E}">
        <p14:creationId xmlns:p14="http://schemas.microsoft.com/office/powerpoint/2010/main" val="268751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4</a:t>
            </a:fld>
            <a:endParaRPr lang="zh-CN" altLang="en-US"/>
          </a:p>
        </p:txBody>
      </p:sp>
    </p:spTree>
    <p:extLst>
      <p:ext uri="{BB962C8B-B14F-4D97-AF65-F5344CB8AC3E}">
        <p14:creationId xmlns:p14="http://schemas.microsoft.com/office/powerpoint/2010/main" val="177872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5</a:t>
            </a:fld>
            <a:endParaRPr lang="zh-CN" altLang="en-US"/>
          </a:p>
        </p:txBody>
      </p:sp>
    </p:spTree>
    <p:extLst>
      <p:ext uri="{BB962C8B-B14F-4D97-AF65-F5344CB8AC3E}">
        <p14:creationId xmlns:p14="http://schemas.microsoft.com/office/powerpoint/2010/main" val="182424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6</a:t>
            </a:fld>
            <a:endParaRPr lang="zh-CN" altLang="en-US"/>
          </a:p>
        </p:txBody>
      </p:sp>
    </p:spTree>
    <p:extLst>
      <p:ext uri="{BB962C8B-B14F-4D97-AF65-F5344CB8AC3E}">
        <p14:creationId xmlns:p14="http://schemas.microsoft.com/office/powerpoint/2010/main" val="1720247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br>
              <a:rPr lang="zh-CN" altLang="en-US" dirty="0"/>
            </a:br>
            <a:r>
              <a:rPr lang="zh-CN" altLang="en-US" b="0" i="0" dirty="0">
                <a:solidFill>
                  <a:srgbClr val="000000"/>
                </a:solidFill>
                <a:effectLst/>
                <a:latin typeface="微软雅黑" panose="020B0503020204020204" pitchFamily="34" charset="-122"/>
                <a:ea typeface="微软雅黑" panose="020B0503020204020204" pitchFamily="34" charset="-122"/>
              </a:rPr>
              <a:t>我们的解决方案反映了一个通用框架，即（</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）它允许轻松插入新的项目关系，以进一步丰富会话表示；（</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 它可以无缝集成基于单个会话的不同学习方法</a:t>
            </a:r>
            <a:r>
              <a:rPr lang="en-US" altLang="zh-CN" b="0" i="0" dirty="0">
                <a:solidFill>
                  <a:srgbClr val="000000"/>
                </a:solidFill>
                <a:effectLst/>
                <a:latin typeface="微软雅黑" panose="020B0503020204020204" pitchFamily="34" charset="-122"/>
                <a:ea typeface="微软雅黑" panose="020B0503020204020204" pitchFamily="34" charset="-122"/>
              </a:rPr>
              <a:t>[5,24,28,50,51]</a:t>
            </a:r>
            <a:r>
              <a:rPr lang="zh-CN" altLang="en-US" b="0" i="0" dirty="0">
                <a:solidFill>
                  <a:srgbClr val="000000"/>
                </a:solidFill>
                <a:effectLst/>
                <a:latin typeface="微软雅黑" panose="020B0503020204020204" pitchFamily="34" charset="-122"/>
                <a:ea typeface="微软雅黑" panose="020B0503020204020204" pitchFamily="34" charset="-122"/>
              </a:rPr>
              <a:t>，以结合全局级和会话级信息。我们的设计有几个显著的优点。首先，以与会话无关的方式学习全局项关系的计算成本低得多，因此能够有效地学习更复杂的多面全局项关系。其次，它不需要利用通常不太准确的粗糙会话表示（例如，会话中基本项嵌入的平均值</a:t>
            </a:r>
            <a:r>
              <a:rPr lang="en-US" altLang="zh-CN" b="0" i="0" dirty="0">
                <a:solidFill>
                  <a:srgbClr val="000000"/>
                </a:solidFill>
                <a:effectLst/>
                <a:latin typeface="微软雅黑" panose="020B0503020204020204" pitchFamily="34" charset="-122"/>
                <a:ea typeface="微软雅黑" panose="020B0503020204020204" pitchFamily="34" charset="-122"/>
              </a:rPr>
              <a:t>[41]</a:t>
            </a:r>
            <a:r>
              <a:rPr lang="zh-CN" altLang="en-US" b="0" i="0" dirty="0">
                <a:solidFill>
                  <a:srgbClr val="000000"/>
                </a:solidFill>
                <a:effectLst/>
                <a:latin typeface="微软雅黑" panose="020B0503020204020204" pitchFamily="34" charset="-122"/>
                <a:ea typeface="微软雅黑" panose="020B0503020204020204" pitchFamily="34" charset="-122"/>
              </a:rPr>
              <a:t>）来衡量全局信息。我们想指出的是，这些优势很好地将我们的解决方案与</a:t>
            </a:r>
            <a:r>
              <a:rPr lang="en-US" altLang="zh-CN" b="0" i="0" dirty="0">
                <a:solidFill>
                  <a:srgbClr val="000000"/>
                </a:solidFill>
                <a:effectLst/>
                <a:latin typeface="微软雅黑" panose="020B0503020204020204" pitchFamily="34" charset="-122"/>
                <a:ea typeface="微软雅黑" panose="020B0503020204020204" pitchFamily="34" charset="-122"/>
              </a:rPr>
              <a:t>GCE-GNN[41]</a:t>
            </a:r>
            <a:r>
              <a:rPr lang="zh-CN" altLang="en-US" b="0" i="0" dirty="0">
                <a:solidFill>
                  <a:srgbClr val="000000"/>
                </a:solidFill>
                <a:effectLst/>
                <a:latin typeface="微软雅黑" panose="020B0503020204020204" pitchFamily="34" charset="-122"/>
                <a:ea typeface="微软雅黑" panose="020B0503020204020204" pitchFamily="34" charset="-122"/>
              </a:rPr>
              <a:t>区分开来，</a:t>
            </a:r>
            <a:r>
              <a:rPr lang="en-US" altLang="zh-CN" b="0" i="0" dirty="0">
                <a:solidFill>
                  <a:srgbClr val="000000"/>
                </a:solidFill>
                <a:effectLst/>
                <a:latin typeface="微软雅黑" panose="020B0503020204020204" pitchFamily="34" charset="-122"/>
                <a:ea typeface="微软雅黑" panose="020B0503020204020204" pitchFamily="34" charset="-122"/>
              </a:rPr>
              <a:t>GCE-GNN[41]</a:t>
            </a:r>
            <a:r>
              <a:rPr lang="zh-CN" altLang="en-US" b="0" i="0" dirty="0">
                <a:solidFill>
                  <a:srgbClr val="000000"/>
                </a:solidFill>
                <a:effectLst/>
                <a:latin typeface="微软雅黑" panose="020B0503020204020204" pitchFamily="34" charset="-122"/>
                <a:ea typeface="微软雅黑" panose="020B0503020204020204" pitchFamily="34" charset="-122"/>
              </a:rPr>
              <a:t>使用会话感知项非顺序同现关系来增强会话级表示</a:t>
            </a: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7</a:t>
            </a:fld>
            <a:endParaRPr lang="zh-CN" altLang="en-US"/>
          </a:p>
        </p:txBody>
      </p:sp>
    </p:spTree>
    <p:extLst>
      <p:ext uri="{BB962C8B-B14F-4D97-AF65-F5344CB8AC3E}">
        <p14:creationId xmlns:p14="http://schemas.microsoft.com/office/powerpoint/2010/main" val="3463139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8</a:t>
            </a:fld>
            <a:endParaRPr lang="zh-CN" altLang="en-US"/>
          </a:p>
        </p:txBody>
      </p:sp>
    </p:spTree>
    <p:extLst>
      <p:ext uri="{BB962C8B-B14F-4D97-AF65-F5344CB8AC3E}">
        <p14:creationId xmlns:p14="http://schemas.microsoft.com/office/powerpoint/2010/main" val="2242764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193D25CE-04C8-4DFA-A3AC-00C1CD89F4F3}" type="slidenum">
              <a:rPr lang="zh-CN" altLang="en-US" smtClean="0"/>
              <a:t>9</a:t>
            </a:fld>
            <a:endParaRPr lang="zh-CN" altLang="en-US"/>
          </a:p>
        </p:txBody>
      </p:sp>
    </p:spTree>
    <p:extLst>
      <p:ext uri="{BB962C8B-B14F-4D97-AF65-F5344CB8AC3E}">
        <p14:creationId xmlns:p14="http://schemas.microsoft.com/office/powerpoint/2010/main" val="101627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96551B-F7A6-44D8-98F7-F2962C025A07}" type="datetime1">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45CDCDB-5CE4-417E-8648-F3EFF7306403}" type="datetime1">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329EDF3-FA83-47B6-8383-F223453248D8}" type="datetime1">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0CDDD07-792B-4349-8E4A-22FA8EE81F8B}" type="datetime1">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315BE43-25DB-414F-9243-18F495792C17}" type="datetime1">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D0775AA-5EE0-4132-A371-3F8B3AE0C2EC}" type="datetime1">
              <a:rPr lang="zh-CN" altLang="en-US" smtClean="0"/>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119BCC0-AED9-41BB-84B6-38D56D1D30DA}" type="datetime1">
              <a:rPr lang="zh-CN" altLang="en-US" smtClean="0"/>
              <a:t>2022/9/20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E822DD-B2DE-45E2-8856-48DDC2415ED4}" type="datetime1">
              <a:rPr lang="zh-CN" altLang="en-US" smtClean="0"/>
              <a:t>2022/9/20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E3861E-9105-4A7B-B0E4-2B3C89F9EB81}" type="datetime1">
              <a:rPr lang="zh-CN" altLang="en-US" smtClean="0"/>
              <a:t>2022/9/20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042B0D-6087-405A-AD0D-F55B94DB3B2D}" type="datetime1">
              <a:rPr lang="zh-CN" altLang="en-US" smtClean="0"/>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0B3001-0685-46B2-B607-0328BC1B6BCA}" type="datetime1">
              <a:rPr lang="zh-CN" altLang="en-US" smtClean="0"/>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889EA0-3BBB-43E1-B07E-81D9D5173D99}" type="slidenum">
              <a:rPr lang="zh-CN" altLang="en-US" smtClean="0"/>
              <a:t>‹#›</a:t>
            </a:fld>
            <a:endParaRPr lang="zh-CN" altLang="en-US"/>
          </a:p>
        </p:txBody>
      </p:sp>
    </p:spTree>
  </p:cSld>
  <p:clrMapOvr>
    <a:masterClrMapping/>
  </p:clrMapOvr>
  <p:transition spd="slow" advTm="2032">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04616-E23B-437F-94FF-AFA829016E51}" type="datetime1">
              <a:rPr lang="zh-CN" altLang="en-US" smtClean="0"/>
              <a:t>2022/9/20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889EA0-3BBB-43E1-B07E-81D9D5173D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32">
    <p:cover/>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17.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48.png"/><Relationship Id="rId4" Type="http://schemas.openxmlformats.org/officeDocument/2006/relationships/customXml" Target="../ink/ink1.xml"/><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Rot="1" noChangeArrowheads="1"/>
          </p:cNvSpPr>
          <p:nvPr/>
        </p:nvSpPr>
        <p:spPr bwMode="auto">
          <a:xfrm>
            <a:off x="-304634" y="713924"/>
            <a:ext cx="12648868" cy="1776410"/>
          </a:xfrm>
          <a:prstGeom prst="rect">
            <a:avLst/>
          </a:prstGeom>
          <a:noFill/>
          <a:ln w="9525">
            <a:noFill/>
            <a:miter lim="800000"/>
          </a:ln>
          <a:effectLst/>
        </p:spPr>
        <p:txBody>
          <a:bodyPr lIns="106195" tIns="53098" rIns="106195" bIns="53098" anchor="ctr"/>
          <a:lstStyle/>
          <a:p>
            <a:pPr algn="ctr" defTabSz="1061720">
              <a:defRPr/>
            </a:pPr>
            <a:r>
              <a:rPr lang="en-US" altLang="zh-CN" sz="4000" b="1" dirty="0">
                <a:solidFill>
                  <a:schemeClr val="bg1"/>
                </a:solidFill>
                <a:effectLst>
                  <a:outerShdw blurRad="38100" dist="38100" dir="2700000" algn="tl">
                    <a:srgbClr val="000000"/>
                  </a:outerShdw>
                </a:effectLst>
                <a:latin typeface="Times New Roman" panose="02020603050405020304" pitchFamily="18" charset="0"/>
              </a:rPr>
              <a:t> Multi-Faceted Global Item Relation Learning for Session-Based Recommendation </a:t>
            </a:r>
            <a:r>
              <a:rPr lang="zh-CN" altLang="en-US" sz="4000" b="1" dirty="0">
                <a:solidFill>
                  <a:schemeClr val="bg1"/>
                </a:solidFill>
                <a:effectLst>
                  <a:outerShdw blurRad="38100" dist="38100" dir="2700000" algn="tl">
                    <a:srgbClr val="000000"/>
                  </a:outerShdw>
                </a:effectLst>
                <a:latin typeface="Times New Roman" panose="02020603050405020304" pitchFamily="18" charset="0"/>
              </a:rPr>
              <a:t>研读报告</a:t>
            </a:r>
            <a:endParaRPr lang="en-US" altLang="zh-CN" sz="4000" b="1" dirty="0">
              <a:solidFill>
                <a:schemeClr val="bg1"/>
              </a:solidFill>
              <a:effectLst>
                <a:outerShdw blurRad="38100" dist="38100" dir="2700000" algn="tl">
                  <a:srgbClr val="000000"/>
                </a:outerShdw>
              </a:effectLst>
              <a:latin typeface="Times New Roman" panose="02020603050405020304" pitchFamily="18" charset="0"/>
            </a:endParaRPr>
          </a:p>
        </p:txBody>
      </p:sp>
      <p:sp>
        <p:nvSpPr>
          <p:cNvPr id="10" name="Rectangle 3"/>
          <p:cNvSpPr txBox="1">
            <a:spLocks noChangeArrowheads="1"/>
          </p:cNvSpPr>
          <p:nvPr/>
        </p:nvSpPr>
        <p:spPr>
          <a:xfrm>
            <a:off x="793267" y="2453559"/>
            <a:ext cx="9575800" cy="37798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Font typeface="Wingdings" panose="05000000000000000000" pitchFamily="2" charset="2"/>
              <a:buNone/>
            </a:pPr>
            <a:r>
              <a:rPr lang="zh-CN" altLang="en-US" b="1" dirty="0">
                <a:solidFill>
                  <a:schemeClr val="bg1"/>
                </a:solidFill>
                <a:latin typeface="华光黑变_CNKI" panose="02000500000000000000" pitchFamily="2" charset="-122"/>
                <a:ea typeface="华光黑变_CNKI" panose="02000500000000000000" pitchFamily="2" charset="-122"/>
              </a:rPr>
              <a:t>学生：杨显鹏</a:t>
            </a:r>
            <a:endParaRPr lang="en-US" altLang="zh-CN" b="1" dirty="0">
              <a:solidFill>
                <a:schemeClr val="bg1"/>
              </a:solidFill>
              <a:latin typeface="华光黑变_CNKI" panose="02000500000000000000" pitchFamily="2" charset="-122"/>
              <a:ea typeface="华光黑变_CNKI" panose="02000500000000000000" pitchFamily="2" charset="-122"/>
            </a:endParaRPr>
          </a:p>
          <a:p>
            <a:pPr marL="0" indent="0" algn="ctr">
              <a:lnSpc>
                <a:spcPct val="130000"/>
              </a:lnSpc>
              <a:buFont typeface="Wingdings" panose="05000000000000000000" pitchFamily="2" charset="2"/>
              <a:buNone/>
            </a:pPr>
            <a:r>
              <a:rPr lang="zh-CN" altLang="en-US" b="1" dirty="0">
                <a:solidFill>
                  <a:schemeClr val="bg1"/>
                </a:solidFill>
                <a:latin typeface="华光黑变_CNKI" panose="02000500000000000000" pitchFamily="2" charset="-122"/>
                <a:ea typeface="华光黑变_CNKI" panose="02000500000000000000" pitchFamily="2" charset="-122"/>
              </a:rPr>
              <a:t>导师：李冠宇 教授</a:t>
            </a:r>
          </a:p>
          <a:p>
            <a:pPr marL="0" indent="0" algn="ctr">
              <a:lnSpc>
                <a:spcPct val="130000"/>
              </a:lnSpc>
              <a:buFont typeface="Wingdings" panose="05000000000000000000" pitchFamily="2" charset="2"/>
              <a:buNone/>
            </a:pPr>
            <a:r>
              <a:rPr lang="zh-CN" altLang="en-US" b="1" dirty="0">
                <a:solidFill>
                  <a:schemeClr val="bg1"/>
                </a:solidFill>
                <a:latin typeface="华光黑变_CNKI" panose="02000500000000000000" pitchFamily="2" charset="-122"/>
                <a:ea typeface="华光黑变_CNKI" panose="02000500000000000000" pitchFamily="2" charset="-122"/>
              </a:rPr>
              <a:t> 方向：智能信息处理</a:t>
            </a:r>
            <a:endParaRPr lang="en-US" altLang="zh-CN" b="1" dirty="0">
              <a:solidFill>
                <a:schemeClr val="bg1"/>
              </a:solidFill>
              <a:latin typeface="华光黑变_CNKI" panose="02000500000000000000" pitchFamily="2" charset="-122"/>
              <a:ea typeface="华光黑变_CNKI" panose="02000500000000000000" pitchFamily="2" charset="-122"/>
            </a:endParaRPr>
          </a:p>
          <a:p>
            <a:pPr marL="0" indent="0" algn="ctr">
              <a:lnSpc>
                <a:spcPct val="130000"/>
              </a:lnSpc>
              <a:buFont typeface="Wingdings" panose="05000000000000000000" pitchFamily="2" charset="2"/>
              <a:buNone/>
            </a:pPr>
            <a:endParaRPr lang="zh-CN" altLang="en-US" b="1" dirty="0">
              <a:solidFill>
                <a:schemeClr val="bg1"/>
              </a:solidFill>
              <a:latin typeface="华光黑变_CNKI" panose="02000500000000000000" pitchFamily="2" charset="-122"/>
              <a:ea typeface="华光黑变_CNKI" panose="02000500000000000000" pitchFamily="2" charset="-122"/>
            </a:endParaRPr>
          </a:p>
          <a:p>
            <a:pPr marL="0" indent="0" algn="ctr">
              <a:lnSpc>
                <a:spcPct val="130000"/>
              </a:lnSpc>
              <a:buFont typeface="Wingdings" panose="05000000000000000000" pitchFamily="2" charset="2"/>
              <a:buNone/>
            </a:pPr>
            <a:r>
              <a:rPr lang="en-US" altLang="zh-CN" b="1" dirty="0">
                <a:solidFill>
                  <a:schemeClr val="bg1"/>
                </a:solidFill>
                <a:latin typeface="华光黑变_CNKI" panose="02000500000000000000" pitchFamily="2" charset="-122"/>
                <a:ea typeface="华光黑变_CNKI" panose="02000500000000000000" pitchFamily="2" charset="-122"/>
              </a:rPr>
              <a:t>2022.9.21</a:t>
            </a:r>
            <a:endParaRPr lang="zh-CN" altLang="en-US" b="1" dirty="0">
              <a:solidFill>
                <a:schemeClr val="bg1"/>
              </a:solidFill>
              <a:latin typeface="华光黑变_CNKI" panose="02000500000000000000" pitchFamily="2" charset="-122"/>
              <a:ea typeface="华光黑变_CNKI" panose="02000500000000000000" pitchFamily="2" charset="-122"/>
            </a:endParaRPr>
          </a:p>
          <a:p>
            <a:pPr marL="0" indent="0" algn="ctr">
              <a:lnSpc>
                <a:spcPct val="130000"/>
              </a:lnSpc>
              <a:buFont typeface="Wingdings" panose="05000000000000000000" pitchFamily="2" charset="2"/>
              <a:buNone/>
            </a:pPr>
            <a:r>
              <a:rPr lang="zh-CN" altLang="en-US" b="1" dirty="0">
                <a:solidFill>
                  <a:schemeClr val="bg1"/>
                </a:solidFill>
                <a:latin typeface="华光黑变_CNKI" panose="02000500000000000000" pitchFamily="2" charset="-122"/>
                <a:ea typeface="华光黑变_CNKI" panose="02000500000000000000" pitchFamily="2" charset="-122"/>
              </a:rPr>
              <a:t>大连海事大学智能信息处理实验室</a:t>
            </a:r>
            <a:br>
              <a:rPr lang="zh-CN" altLang="en-US" b="1" dirty="0">
                <a:solidFill>
                  <a:schemeClr val="bg1"/>
                </a:solidFill>
                <a:latin typeface="华光黑变_CNKI" panose="02000500000000000000" pitchFamily="2" charset="-122"/>
                <a:ea typeface="华光黑变_CNKI" panose="02000500000000000000" pitchFamily="2" charset="-122"/>
              </a:rPr>
            </a:br>
            <a:endParaRPr lang="zh-CN" altLang="en-US" b="1" dirty="0">
              <a:solidFill>
                <a:schemeClr val="bg1"/>
              </a:solidFill>
              <a:latin typeface="华光黑变_CNKI" panose="02000500000000000000" pitchFamily="2" charset="-122"/>
              <a:ea typeface="华光黑变_CNKI" panose="02000500000000000000" pitchFamily="2" charset="-122"/>
            </a:endParaRPr>
          </a:p>
        </p:txBody>
      </p:sp>
      <p:sp>
        <p:nvSpPr>
          <p:cNvPr id="2" name="灯片编号占位符 1"/>
          <p:cNvSpPr>
            <a:spLocks noGrp="1"/>
          </p:cNvSpPr>
          <p:nvPr>
            <p:ph type="sldNum" sz="quarter" idx="12"/>
          </p:nvPr>
        </p:nvSpPr>
        <p:spPr/>
        <p:txBody>
          <a:bodyPr/>
          <a:lstStyle/>
          <a:p>
            <a:fld id="{8E889EA0-3BBB-43E1-B07E-81D9D5173D99}" type="slidenum">
              <a:rPr lang="zh-CN" altLang="en-US" smtClean="0"/>
              <a:t>1</a:t>
            </a:fld>
            <a:endParaRPr lang="zh-CN" altLang="en-US"/>
          </a:p>
        </p:txBody>
      </p:sp>
      <p:sp>
        <p:nvSpPr>
          <p:cNvPr id="3" name="文本框 1">
            <a:extLst>
              <a:ext uri="{FF2B5EF4-FFF2-40B4-BE49-F238E27FC236}">
                <a16:creationId xmlns:a16="http://schemas.microsoft.com/office/drawing/2014/main" id="{F91008F7-94BC-4252-8B1A-C967D059755E}"/>
              </a:ext>
            </a:extLst>
          </p:cNvPr>
          <p:cNvSpPr txBox="1">
            <a:spLocks noChangeArrowheads="1"/>
          </p:cNvSpPr>
          <p:nvPr/>
        </p:nvSpPr>
        <p:spPr bwMode="auto">
          <a:xfrm>
            <a:off x="872355" y="5853778"/>
            <a:ext cx="108771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Garamond" panose="02020404030301010803" pitchFamily="18" charset="0"/>
                <a:ea typeface="宋体" panose="02010600030101010101" pitchFamily="2" charset="-122"/>
              </a:defRPr>
            </a:lvl1pPr>
            <a:lvl2pPr marL="742950" indent="-285750">
              <a:defRPr sz="2000">
                <a:solidFill>
                  <a:schemeClr val="tx1"/>
                </a:solidFill>
                <a:latin typeface="Garamond" panose="02020404030301010803" pitchFamily="18" charset="0"/>
                <a:ea typeface="宋体" panose="02010600030101010101" pitchFamily="2" charset="-122"/>
              </a:defRPr>
            </a:lvl2pPr>
            <a:lvl3pPr marL="1143000" indent="-228600">
              <a:defRPr sz="2000">
                <a:solidFill>
                  <a:schemeClr val="tx1"/>
                </a:solidFill>
                <a:latin typeface="Garamond" panose="02020404030301010803" pitchFamily="18" charset="0"/>
                <a:ea typeface="宋体" panose="02010600030101010101" pitchFamily="2" charset="-122"/>
              </a:defRPr>
            </a:lvl3pPr>
            <a:lvl4pPr marL="1600200" indent="-228600">
              <a:defRPr sz="2000">
                <a:solidFill>
                  <a:schemeClr val="tx1"/>
                </a:solidFill>
                <a:latin typeface="Garamond" panose="02020404030301010803" pitchFamily="18" charset="0"/>
                <a:ea typeface="宋体" panose="02010600030101010101" pitchFamily="2" charset="-122"/>
              </a:defRPr>
            </a:lvl4pPr>
            <a:lvl5pPr marL="2057400" indent="-228600">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Garamond" panose="02020404030301010803" pitchFamily="18" charset="0"/>
                <a:ea typeface="宋体" panose="02010600030101010101" pitchFamily="2" charset="-122"/>
              </a:defRPr>
            </a:lvl9pPr>
          </a:lstStyle>
          <a:p>
            <a:r>
              <a:rPr lang="zh-CN" altLang="en-US" dirty="0">
                <a:solidFill>
                  <a:schemeClr val="bg1"/>
                </a:solidFill>
                <a:latin typeface="Times New Roman" panose="02020603050405020304" pitchFamily="18" charset="0"/>
                <a:cs typeface="Times New Roman" panose="02020603050405020304" pitchFamily="18" charset="0"/>
              </a:rPr>
              <a:t>注：</a:t>
            </a:r>
            <a:r>
              <a:rPr lang="en-US" altLang="zh-CN" dirty="0">
                <a:solidFill>
                  <a:schemeClr val="bg1"/>
                </a:solidFill>
                <a:latin typeface="Times New Roman" panose="02020603050405020304" pitchFamily="18" charset="0"/>
                <a:cs typeface="Times New Roman" panose="02020603050405020304" pitchFamily="18" charset="0"/>
              </a:rPr>
              <a:t>1.</a:t>
            </a:r>
            <a:r>
              <a:rPr lang="zh-CN" altLang="en-US" dirty="0">
                <a:solidFill>
                  <a:schemeClr val="bg1"/>
                </a:solidFill>
                <a:latin typeface="Times New Roman" panose="02020603050405020304" pitchFamily="18" charset="0"/>
                <a:cs typeface="Times New Roman" panose="02020603050405020304" pitchFamily="18" charset="0"/>
              </a:rPr>
              <a:t>作者：</a:t>
            </a:r>
            <a:r>
              <a:rPr lang="en-US" altLang="zh-CN" dirty="0" err="1">
                <a:solidFill>
                  <a:schemeClr val="bg1"/>
                </a:solidFill>
                <a:latin typeface="Times New Roman" panose="02020603050405020304" pitchFamily="18" charset="0"/>
                <a:cs typeface="Times New Roman" panose="02020603050405020304" pitchFamily="18" charset="0"/>
              </a:rPr>
              <a:t>Qilong</a:t>
            </a:r>
            <a:r>
              <a:rPr lang="en-US" altLang="zh-CN" dirty="0">
                <a:solidFill>
                  <a:schemeClr val="bg1"/>
                </a:solidFill>
                <a:latin typeface="Times New Roman" panose="02020603050405020304" pitchFamily="18" charset="0"/>
                <a:cs typeface="Times New Roman" panose="02020603050405020304" pitchFamily="18" charset="0"/>
              </a:rPr>
              <a:t> Han, Chi Zhang, Rui Chen</a:t>
            </a:r>
          </a:p>
          <a:p>
            <a:r>
              <a:rPr lang="en-US" altLang="zh-CN" dirty="0">
                <a:solidFill>
                  <a:schemeClr val="bg1"/>
                </a:solidFill>
                <a:latin typeface="Times New Roman" panose="02020603050405020304" pitchFamily="18" charset="0"/>
                <a:cs typeface="Times New Roman" panose="02020603050405020304" pitchFamily="18" charset="0"/>
              </a:rPr>
              <a:t>        2.</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SIGIR,2022</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advTm="2032">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10</a:t>
            </a:fld>
            <a:endParaRPr lang="zh-CN" altLang="en-US" dirty="0"/>
          </a:p>
        </p:txBody>
      </p:sp>
      <p:sp>
        <p:nvSpPr>
          <p:cNvPr id="4" name="文本框 3">
            <a:extLst>
              <a:ext uri="{FF2B5EF4-FFF2-40B4-BE49-F238E27FC236}">
                <a16:creationId xmlns:a16="http://schemas.microsoft.com/office/drawing/2014/main" id="{C257B7A4-078A-94DD-540E-BC89EBA0E21E}"/>
              </a:ext>
            </a:extLst>
          </p:cNvPr>
          <p:cNvSpPr txBox="1"/>
          <p:nvPr/>
        </p:nvSpPr>
        <p:spPr>
          <a:xfrm>
            <a:off x="348343" y="399534"/>
            <a:ext cx="6096000" cy="400110"/>
          </a:xfrm>
          <a:prstGeom prst="rect">
            <a:avLst/>
          </a:prstGeom>
          <a:noFill/>
        </p:spPr>
        <p:txBody>
          <a:bodyPr wrap="square">
            <a:spAutoFit/>
          </a:bodyPr>
          <a:lstStyle/>
          <a:p>
            <a:r>
              <a:rPr lang="zh-CN" altLang="en-US" sz="2000" b="1" dirty="0">
                <a:solidFill>
                  <a:schemeClr val="bg1"/>
                </a:solidFill>
              </a:rPr>
              <a:t>Co-Occurrence Relation Graph</a:t>
            </a:r>
          </a:p>
        </p:txBody>
      </p:sp>
      <p:sp>
        <p:nvSpPr>
          <p:cNvPr id="6" name="文本框 5">
            <a:extLst>
              <a:ext uri="{FF2B5EF4-FFF2-40B4-BE49-F238E27FC236}">
                <a16:creationId xmlns:a16="http://schemas.microsoft.com/office/drawing/2014/main" id="{89CE2C42-527B-45C2-02B2-6171F6FC287B}"/>
              </a:ext>
            </a:extLst>
          </p:cNvPr>
          <p:cNvSpPr txBox="1"/>
          <p:nvPr/>
        </p:nvSpPr>
        <p:spPr>
          <a:xfrm>
            <a:off x="348343" y="892407"/>
            <a:ext cx="7453087" cy="400110"/>
          </a:xfrm>
          <a:prstGeom prst="rect">
            <a:avLst/>
          </a:prstGeom>
          <a:noFill/>
        </p:spPr>
        <p:txBody>
          <a:bodyPr wrap="square">
            <a:spAutoFit/>
          </a:bodyPr>
          <a:lstStyle/>
          <a:p>
            <a:r>
              <a:rPr lang="zh-CN" altLang="en-US" sz="2000" b="0" i="0" dirty="0">
                <a:solidFill>
                  <a:schemeClr val="bg1"/>
                </a:solidFill>
                <a:effectLst/>
                <a:latin typeface="微软雅黑" panose="020B0503020204020204" pitchFamily="34" charset="-122"/>
                <a:ea typeface="微软雅黑" panose="020B0503020204020204" pitchFamily="34" charset="-122"/>
              </a:rPr>
              <a:t>这两个项目更有可能在会议中共存，但没有任何特定的顺序</a:t>
            </a:r>
            <a:endParaRPr lang="zh-CN" altLang="en-US" sz="2000" dirty="0">
              <a:solidFill>
                <a:schemeClr val="bg1"/>
              </a:solidFill>
            </a:endParaRPr>
          </a:p>
        </p:txBody>
      </p:sp>
      <p:pic>
        <p:nvPicPr>
          <p:cNvPr id="8" name="图片 7">
            <a:extLst>
              <a:ext uri="{FF2B5EF4-FFF2-40B4-BE49-F238E27FC236}">
                <a16:creationId xmlns:a16="http://schemas.microsoft.com/office/drawing/2014/main" id="{78308CEF-19F0-AA5F-037A-DB54DFF7C9AE}"/>
              </a:ext>
            </a:extLst>
          </p:cNvPr>
          <p:cNvPicPr>
            <a:picLocks noChangeAspect="1"/>
          </p:cNvPicPr>
          <p:nvPr/>
        </p:nvPicPr>
        <p:blipFill>
          <a:blip r:embed="rId3"/>
          <a:stretch>
            <a:fillRect/>
          </a:stretch>
        </p:blipFill>
        <p:spPr>
          <a:xfrm>
            <a:off x="446198" y="1899439"/>
            <a:ext cx="2231690" cy="2393261"/>
          </a:xfrm>
          <a:prstGeom prst="rect">
            <a:avLst/>
          </a:prstGeom>
        </p:spPr>
      </p:pic>
      <p:pic>
        <p:nvPicPr>
          <p:cNvPr id="10" name="图片 9">
            <a:extLst>
              <a:ext uri="{FF2B5EF4-FFF2-40B4-BE49-F238E27FC236}">
                <a16:creationId xmlns:a16="http://schemas.microsoft.com/office/drawing/2014/main" id="{FF9E6E42-23EF-68B6-836A-2E575E1C70CE}"/>
              </a:ext>
            </a:extLst>
          </p:cNvPr>
          <p:cNvPicPr>
            <a:picLocks noChangeAspect="1"/>
          </p:cNvPicPr>
          <p:nvPr/>
        </p:nvPicPr>
        <p:blipFill>
          <a:blip r:embed="rId4"/>
          <a:stretch>
            <a:fillRect/>
          </a:stretch>
        </p:blipFill>
        <p:spPr>
          <a:xfrm>
            <a:off x="2625210" y="2039257"/>
            <a:ext cx="2455245" cy="2253443"/>
          </a:xfrm>
          <a:prstGeom prst="rect">
            <a:avLst/>
          </a:prstGeom>
        </p:spPr>
      </p:pic>
      <p:pic>
        <p:nvPicPr>
          <p:cNvPr id="12" name="图片 11">
            <a:extLst>
              <a:ext uri="{FF2B5EF4-FFF2-40B4-BE49-F238E27FC236}">
                <a16:creationId xmlns:a16="http://schemas.microsoft.com/office/drawing/2014/main" id="{27B3B24E-1D5D-A1EC-470A-C33E0433267D}"/>
              </a:ext>
            </a:extLst>
          </p:cNvPr>
          <p:cNvPicPr>
            <a:picLocks noChangeAspect="1"/>
          </p:cNvPicPr>
          <p:nvPr/>
        </p:nvPicPr>
        <p:blipFill>
          <a:blip r:embed="rId5"/>
          <a:stretch>
            <a:fillRect/>
          </a:stretch>
        </p:blipFill>
        <p:spPr>
          <a:xfrm>
            <a:off x="5359838" y="2907504"/>
            <a:ext cx="6661822" cy="692039"/>
          </a:xfrm>
          <a:prstGeom prst="rect">
            <a:avLst/>
          </a:prstGeom>
        </p:spPr>
      </p:pic>
    </p:spTree>
    <p:extLst>
      <p:ext uri="{BB962C8B-B14F-4D97-AF65-F5344CB8AC3E}">
        <p14:creationId xmlns:p14="http://schemas.microsoft.com/office/powerpoint/2010/main" val="3675349148"/>
      </p:ext>
    </p:extLst>
  </p:cSld>
  <p:clrMapOvr>
    <a:masterClrMapping/>
  </p:clrMapOvr>
  <p:transition spd="slow" advTm="2032">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11</a:t>
            </a:fld>
            <a:endParaRPr lang="zh-CN" altLang="en-US" dirty="0"/>
          </a:p>
        </p:txBody>
      </p:sp>
      <p:sp>
        <p:nvSpPr>
          <p:cNvPr id="4" name="文本框 3">
            <a:extLst>
              <a:ext uri="{FF2B5EF4-FFF2-40B4-BE49-F238E27FC236}">
                <a16:creationId xmlns:a16="http://schemas.microsoft.com/office/drawing/2014/main" id="{0BB962A6-0F5F-8585-63F8-F723BE5D72C5}"/>
              </a:ext>
            </a:extLst>
          </p:cNvPr>
          <p:cNvSpPr txBox="1"/>
          <p:nvPr/>
        </p:nvSpPr>
        <p:spPr>
          <a:xfrm>
            <a:off x="152400" y="319705"/>
            <a:ext cx="6096000" cy="461665"/>
          </a:xfrm>
          <a:prstGeom prst="rect">
            <a:avLst/>
          </a:prstGeom>
          <a:noFill/>
        </p:spPr>
        <p:txBody>
          <a:bodyPr wrap="square">
            <a:spAutoFit/>
          </a:bodyPr>
          <a:lstStyle/>
          <a:p>
            <a:r>
              <a:rPr lang="zh-CN" altLang="en-US" sz="2400" b="1" dirty="0">
                <a:solidFill>
                  <a:schemeClr val="bg1"/>
                </a:solidFill>
              </a:rPr>
              <a:t>Incompatible Relation Graph</a:t>
            </a:r>
          </a:p>
        </p:txBody>
      </p:sp>
      <p:pic>
        <p:nvPicPr>
          <p:cNvPr id="6" name="图片 5">
            <a:extLst>
              <a:ext uri="{FF2B5EF4-FFF2-40B4-BE49-F238E27FC236}">
                <a16:creationId xmlns:a16="http://schemas.microsoft.com/office/drawing/2014/main" id="{B9E30AA3-0F16-9AE3-879D-E11988440CD2}"/>
              </a:ext>
            </a:extLst>
          </p:cNvPr>
          <p:cNvPicPr>
            <a:picLocks noChangeAspect="1"/>
          </p:cNvPicPr>
          <p:nvPr/>
        </p:nvPicPr>
        <p:blipFill>
          <a:blip r:embed="rId3"/>
          <a:stretch>
            <a:fillRect/>
          </a:stretch>
        </p:blipFill>
        <p:spPr>
          <a:xfrm>
            <a:off x="278488" y="1779582"/>
            <a:ext cx="2261512" cy="2278645"/>
          </a:xfrm>
          <a:prstGeom prst="rect">
            <a:avLst/>
          </a:prstGeom>
        </p:spPr>
      </p:pic>
      <p:pic>
        <p:nvPicPr>
          <p:cNvPr id="8" name="图片 7">
            <a:extLst>
              <a:ext uri="{FF2B5EF4-FFF2-40B4-BE49-F238E27FC236}">
                <a16:creationId xmlns:a16="http://schemas.microsoft.com/office/drawing/2014/main" id="{AEB6F330-94E9-6401-D325-C75EBFB86695}"/>
              </a:ext>
            </a:extLst>
          </p:cNvPr>
          <p:cNvPicPr>
            <a:picLocks noChangeAspect="1"/>
          </p:cNvPicPr>
          <p:nvPr/>
        </p:nvPicPr>
        <p:blipFill>
          <a:blip r:embed="rId4"/>
          <a:stretch>
            <a:fillRect/>
          </a:stretch>
        </p:blipFill>
        <p:spPr>
          <a:xfrm>
            <a:off x="2434290" y="1952171"/>
            <a:ext cx="2157845" cy="2106056"/>
          </a:xfrm>
          <a:prstGeom prst="rect">
            <a:avLst/>
          </a:prstGeom>
        </p:spPr>
      </p:pic>
      <p:sp>
        <p:nvSpPr>
          <p:cNvPr id="10" name="文本框 9">
            <a:extLst>
              <a:ext uri="{FF2B5EF4-FFF2-40B4-BE49-F238E27FC236}">
                <a16:creationId xmlns:a16="http://schemas.microsoft.com/office/drawing/2014/main" id="{91FA2B22-38B0-9AE2-38D2-C65AA64D4507}"/>
              </a:ext>
            </a:extLst>
          </p:cNvPr>
          <p:cNvSpPr txBox="1"/>
          <p:nvPr/>
        </p:nvSpPr>
        <p:spPr>
          <a:xfrm>
            <a:off x="4860564" y="1608056"/>
            <a:ext cx="6625772" cy="954107"/>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cs typeface="Arial" panose="020B0604020202020204" pitchFamily="34" charset="0"/>
              </a:rPr>
              <a:t>我们首先根据所有会话中出现的次数对所有项目进行排序，</a:t>
            </a: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为了避免长尾项引入的噪声，我们仅在非长尾项上定义不兼容关系。</a:t>
            </a:r>
          </a:p>
          <a:p>
            <a:endParaRPr lang="zh-CN" altLang="en-US" sz="2000" dirty="0">
              <a:solidFill>
                <a:schemeClr val="bg1"/>
              </a:solidFill>
            </a:endParaRPr>
          </a:p>
        </p:txBody>
      </p:sp>
      <p:sp>
        <p:nvSpPr>
          <p:cNvPr id="14" name="文本框 13">
            <a:extLst>
              <a:ext uri="{FF2B5EF4-FFF2-40B4-BE49-F238E27FC236}">
                <a16:creationId xmlns:a16="http://schemas.microsoft.com/office/drawing/2014/main" id="{676B3EFA-F690-4A8C-C724-AB03BD90FBBF}"/>
              </a:ext>
            </a:extLst>
          </p:cNvPr>
          <p:cNvSpPr txBox="1"/>
          <p:nvPr/>
        </p:nvSpPr>
        <p:spPr>
          <a:xfrm>
            <a:off x="4860564" y="2358868"/>
            <a:ext cx="6096000" cy="646331"/>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直觉上，如果两个项目经常与其他项目共存（例如，上下文），但从不相互共存，那么这两个项目是不兼容的</a:t>
            </a:r>
          </a:p>
        </p:txBody>
      </p:sp>
      <p:pic>
        <p:nvPicPr>
          <p:cNvPr id="16" name="图片 15">
            <a:extLst>
              <a:ext uri="{FF2B5EF4-FFF2-40B4-BE49-F238E27FC236}">
                <a16:creationId xmlns:a16="http://schemas.microsoft.com/office/drawing/2014/main" id="{146ED5A5-FA86-4274-5B84-9474DCA071F7}"/>
              </a:ext>
            </a:extLst>
          </p:cNvPr>
          <p:cNvPicPr>
            <a:picLocks noChangeAspect="1"/>
          </p:cNvPicPr>
          <p:nvPr/>
        </p:nvPicPr>
        <p:blipFill>
          <a:blip r:embed="rId5"/>
          <a:stretch>
            <a:fillRect/>
          </a:stretch>
        </p:blipFill>
        <p:spPr>
          <a:xfrm>
            <a:off x="4993131" y="3275877"/>
            <a:ext cx="5497038" cy="698937"/>
          </a:xfrm>
          <a:prstGeom prst="rect">
            <a:avLst/>
          </a:prstGeom>
        </p:spPr>
      </p:pic>
      <p:pic>
        <p:nvPicPr>
          <p:cNvPr id="18" name="图片 17">
            <a:extLst>
              <a:ext uri="{FF2B5EF4-FFF2-40B4-BE49-F238E27FC236}">
                <a16:creationId xmlns:a16="http://schemas.microsoft.com/office/drawing/2014/main" id="{C626DB81-B850-6620-FF7F-63E59ED9FA14}"/>
              </a:ext>
            </a:extLst>
          </p:cNvPr>
          <p:cNvPicPr>
            <a:picLocks noChangeAspect="1"/>
          </p:cNvPicPr>
          <p:nvPr/>
        </p:nvPicPr>
        <p:blipFill>
          <a:blip r:embed="rId6"/>
          <a:stretch>
            <a:fillRect/>
          </a:stretch>
        </p:blipFill>
        <p:spPr>
          <a:xfrm>
            <a:off x="5016311" y="4263149"/>
            <a:ext cx="6119181" cy="557925"/>
          </a:xfrm>
          <a:prstGeom prst="rect">
            <a:avLst/>
          </a:prstGeom>
        </p:spPr>
      </p:pic>
    </p:spTree>
    <p:extLst>
      <p:ext uri="{BB962C8B-B14F-4D97-AF65-F5344CB8AC3E}">
        <p14:creationId xmlns:p14="http://schemas.microsoft.com/office/powerpoint/2010/main" val="1517164641"/>
      </p:ext>
    </p:extLst>
  </p:cSld>
  <p:clrMapOvr>
    <a:masterClrMapping/>
  </p:clrMapOvr>
  <p:transition spd="slow" advTm="2032">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12</a:t>
            </a:fld>
            <a:endParaRPr lang="zh-CN" altLang="en-US" dirty="0"/>
          </a:p>
        </p:txBody>
      </p:sp>
      <p:sp>
        <p:nvSpPr>
          <p:cNvPr id="4" name="文本框 3">
            <a:extLst>
              <a:ext uri="{FF2B5EF4-FFF2-40B4-BE49-F238E27FC236}">
                <a16:creationId xmlns:a16="http://schemas.microsoft.com/office/drawing/2014/main" id="{0BB962A6-0F5F-8585-63F8-F723BE5D72C5}"/>
              </a:ext>
            </a:extLst>
          </p:cNvPr>
          <p:cNvSpPr txBox="1"/>
          <p:nvPr/>
        </p:nvSpPr>
        <p:spPr>
          <a:xfrm>
            <a:off x="152400" y="319705"/>
            <a:ext cx="6096000" cy="461665"/>
          </a:xfrm>
          <a:prstGeom prst="rect">
            <a:avLst/>
          </a:prstGeom>
          <a:noFill/>
        </p:spPr>
        <p:txBody>
          <a:bodyPr wrap="square">
            <a:spAutoFit/>
          </a:bodyPr>
          <a:lstStyle/>
          <a:p>
            <a:r>
              <a:rPr lang="zh-CN" altLang="en-US" sz="2400" b="1" dirty="0">
                <a:solidFill>
                  <a:schemeClr val="bg1"/>
                </a:solidFill>
              </a:rPr>
              <a:t>Incompatible Relation Graph</a:t>
            </a:r>
          </a:p>
        </p:txBody>
      </p:sp>
      <p:pic>
        <p:nvPicPr>
          <p:cNvPr id="6" name="图片 5">
            <a:extLst>
              <a:ext uri="{FF2B5EF4-FFF2-40B4-BE49-F238E27FC236}">
                <a16:creationId xmlns:a16="http://schemas.microsoft.com/office/drawing/2014/main" id="{B9E30AA3-0F16-9AE3-879D-E11988440CD2}"/>
              </a:ext>
            </a:extLst>
          </p:cNvPr>
          <p:cNvPicPr>
            <a:picLocks noChangeAspect="1"/>
          </p:cNvPicPr>
          <p:nvPr/>
        </p:nvPicPr>
        <p:blipFill>
          <a:blip r:embed="rId3"/>
          <a:stretch>
            <a:fillRect/>
          </a:stretch>
        </p:blipFill>
        <p:spPr>
          <a:xfrm>
            <a:off x="278488" y="1779582"/>
            <a:ext cx="2261512" cy="2278645"/>
          </a:xfrm>
          <a:prstGeom prst="rect">
            <a:avLst/>
          </a:prstGeom>
        </p:spPr>
      </p:pic>
      <p:pic>
        <p:nvPicPr>
          <p:cNvPr id="8" name="图片 7">
            <a:extLst>
              <a:ext uri="{FF2B5EF4-FFF2-40B4-BE49-F238E27FC236}">
                <a16:creationId xmlns:a16="http://schemas.microsoft.com/office/drawing/2014/main" id="{AEB6F330-94E9-6401-D325-C75EBFB86695}"/>
              </a:ext>
            </a:extLst>
          </p:cNvPr>
          <p:cNvPicPr>
            <a:picLocks noChangeAspect="1"/>
          </p:cNvPicPr>
          <p:nvPr/>
        </p:nvPicPr>
        <p:blipFill>
          <a:blip r:embed="rId4"/>
          <a:stretch>
            <a:fillRect/>
          </a:stretch>
        </p:blipFill>
        <p:spPr>
          <a:xfrm>
            <a:off x="2434290" y="1952171"/>
            <a:ext cx="2157845" cy="2106056"/>
          </a:xfrm>
          <a:prstGeom prst="rect">
            <a:avLst/>
          </a:prstGeom>
        </p:spPr>
      </p:pic>
      <p:sp>
        <p:nvSpPr>
          <p:cNvPr id="10" name="文本框 9">
            <a:extLst>
              <a:ext uri="{FF2B5EF4-FFF2-40B4-BE49-F238E27FC236}">
                <a16:creationId xmlns:a16="http://schemas.microsoft.com/office/drawing/2014/main" id="{91FA2B22-38B0-9AE2-38D2-C65AA64D4507}"/>
              </a:ext>
            </a:extLst>
          </p:cNvPr>
          <p:cNvSpPr txBox="1"/>
          <p:nvPr/>
        </p:nvSpPr>
        <p:spPr>
          <a:xfrm>
            <a:off x="4860564" y="1608056"/>
            <a:ext cx="6625772" cy="954107"/>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cs typeface="Arial" panose="020B0604020202020204" pitchFamily="34" charset="0"/>
              </a:rPr>
              <a:t>我们首先根据所有会话中出现的次数对所有项目进行排序，</a:t>
            </a: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为了避免长尾项引入的噪声，我们仅在非长尾项上定义不兼容关系。</a:t>
            </a:r>
          </a:p>
          <a:p>
            <a:endParaRPr lang="zh-CN" altLang="en-US" sz="2000" dirty="0">
              <a:solidFill>
                <a:schemeClr val="bg1"/>
              </a:solidFill>
            </a:endParaRPr>
          </a:p>
        </p:txBody>
      </p:sp>
      <p:sp>
        <p:nvSpPr>
          <p:cNvPr id="14" name="文本框 13">
            <a:extLst>
              <a:ext uri="{FF2B5EF4-FFF2-40B4-BE49-F238E27FC236}">
                <a16:creationId xmlns:a16="http://schemas.microsoft.com/office/drawing/2014/main" id="{676B3EFA-F690-4A8C-C724-AB03BD90FBBF}"/>
              </a:ext>
            </a:extLst>
          </p:cNvPr>
          <p:cNvSpPr txBox="1"/>
          <p:nvPr/>
        </p:nvSpPr>
        <p:spPr>
          <a:xfrm>
            <a:off x="4860564" y="2358868"/>
            <a:ext cx="6096000" cy="646331"/>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直觉上，如果两个项目经常与其他项目共存（例如，上下文），但从不相互共存，那么这两个项目是不兼容的</a:t>
            </a:r>
          </a:p>
        </p:txBody>
      </p:sp>
      <p:pic>
        <p:nvPicPr>
          <p:cNvPr id="16" name="图片 15">
            <a:extLst>
              <a:ext uri="{FF2B5EF4-FFF2-40B4-BE49-F238E27FC236}">
                <a16:creationId xmlns:a16="http://schemas.microsoft.com/office/drawing/2014/main" id="{146ED5A5-FA86-4274-5B84-9474DCA071F7}"/>
              </a:ext>
            </a:extLst>
          </p:cNvPr>
          <p:cNvPicPr>
            <a:picLocks noChangeAspect="1"/>
          </p:cNvPicPr>
          <p:nvPr/>
        </p:nvPicPr>
        <p:blipFill>
          <a:blip r:embed="rId5"/>
          <a:stretch>
            <a:fillRect/>
          </a:stretch>
        </p:blipFill>
        <p:spPr>
          <a:xfrm>
            <a:off x="4993131" y="3275877"/>
            <a:ext cx="5497038" cy="698937"/>
          </a:xfrm>
          <a:prstGeom prst="rect">
            <a:avLst/>
          </a:prstGeom>
        </p:spPr>
      </p:pic>
      <p:pic>
        <p:nvPicPr>
          <p:cNvPr id="18" name="图片 17">
            <a:extLst>
              <a:ext uri="{FF2B5EF4-FFF2-40B4-BE49-F238E27FC236}">
                <a16:creationId xmlns:a16="http://schemas.microsoft.com/office/drawing/2014/main" id="{C626DB81-B850-6620-FF7F-63E59ED9FA14}"/>
              </a:ext>
            </a:extLst>
          </p:cNvPr>
          <p:cNvPicPr>
            <a:picLocks noChangeAspect="1"/>
          </p:cNvPicPr>
          <p:nvPr/>
        </p:nvPicPr>
        <p:blipFill>
          <a:blip r:embed="rId6"/>
          <a:stretch>
            <a:fillRect/>
          </a:stretch>
        </p:blipFill>
        <p:spPr>
          <a:xfrm>
            <a:off x="5016311" y="4263149"/>
            <a:ext cx="6119181" cy="557925"/>
          </a:xfrm>
          <a:prstGeom prst="rect">
            <a:avLst/>
          </a:prstGeom>
        </p:spPr>
      </p:pic>
    </p:spTree>
    <p:extLst>
      <p:ext uri="{BB962C8B-B14F-4D97-AF65-F5344CB8AC3E}">
        <p14:creationId xmlns:p14="http://schemas.microsoft.com/office/powerpoint/2010/main" val="1075078001"/>
      </p:ext>
    </p:extLst>
  </p:cSld>
  <p:clrMapOvr>
    <a:masterClrMapping/>
  </p:clrMapOvr>
  <p:transition spd="slow" advTm="2032">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13</a:t>
            </a:fld>
            <a:endParaRPr lang="zh-CN" altLang="en-US" dirty="0"/>
          </a:p>
        </p:txBody>
      </p:sp>
      <p:pic>
        <p:nvPicPr>
          <p:cNvPr id="2" name="图片 1">
            <a:extLst>
              <a:ext uri="{FF2B5EF4-FFF2-40B4-BE49-F238E27FC236}">
                <a16:creationId xmlns:a16="http://schemas.microsoft.com/office/drawing/2014/main" id="{90DFF41D-EAAE-0F66-E3D7-63407F4CFE72}"/>
              </a:ext>
            </a:extLst>
          </p:cNvPr>
          <p:cNvPicPr>
            <a:picLocks noChangeAspect="1"/>
          </p:cNvPicPr>
          <p:nvPr/>
        </p:nvPicPr>
        <p:blipFill>
          <a:blip r:embed="rId3"/>
          <a:stretch>
            <a:fillRect/>
          </a:stretch>
        </p:blipFill>
        <p:spPr>
          <a:xfrm>
            <a:off x="346662" y="894072"/>
            <a:ext cx="11382561" cy="5069855"/>
          </a:xfrm>
          <a:prstGeom prst="rect">
            <a:avLst/>
          </a:prstGeom>
        </p:spPr>
      </p:pic>
      <p:sp>
        <p:nvSpPr>
          <p:cNvPr id="5" name="矩形 4">
            <a:extLst>
              <a:ext uri="{FF2B5EF4-FFF2-40B4-BE49-F238E27FC236}">
                <a16:creationId xmlns:a16="http://schemas.microsoft.com/office/drawing/2014/main" id="{660A40F6-F2B6-8A4A-3C3E-663D5400D5C9}"/>
              </a:ext>
            </a:extLst>
          </p:cNvPr>
          <p:cNvSpPr/>
          <p:nvPr/>
        </p:nvSpPr>
        <p:spPr>
          <a:xfrm>
            <a:off x="4441371" y="2423886"/>
            <a:ext cx="1030515" cy="2910114"/>
          </a:xfrm>
          <a:prstGeom prst="rect">
            <a:avLst/>
          </a:prstGeom>
          <a:noFill/>
          <a:ln w="57150">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69501345"/>
      </p:ext>
    </p:extLst>
  </p:cSld>
  <p:clrMapOvr>
    <a:masterClrMapping/>
  </p:clrMapOvr>
  <p:transition spd="slow" advTm="2032">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14</a:t>
            </a:fld>
            <a:endParaRPr lang="zh-CN" altLang="en-US" dirty="0"/>
          </a:p>
        </p:txBody>
      </p:sp>
      <p:sp>
        <p:nvSpPr>
          <p:cNvPr id="4" name="文本框 3">
            <a:extLst>
              <a:ext uri="{FF2B5EF4-FFF2-40B4-BE49-F238E27FC236}">
                <a16:creationId xmlns:a16="http://schemas.microsoft.com/office/drawing/2014/main" id="{B5BCD7F3-0029-83B5-5CD2-B8007E7D4CFE}"/>
              </a:ext>
            </a:extLst>
          </p:cNvPr>
          <p:cNvSpPr txBox="1"/>
          <p:nvPr/>
        </p:nvSpPr>
        <p:spPr>
          <a:xfrm>
            <a:off x="442686" y="733363"/>
            <a:ext cx="6096000" cy="461665"/>
          </a:xfrm>
          <a:prstGeom prst="rect">
            <a:avLst/>
          </a:prstGeom>
          <a:noFill/>
        </p:spPr>
        <p:txBody>
          <a:bodyPr wrap="square">
            <a:spAutoFit/>
          </a:bodyPr>
          <a:lstStyle/>
          <a:p>
            <a:r>
              <a:rPr lang="zh-CN" altLang="en-US" sz="2400" b="1" dirty="0">
                <a:solidFill>
                  <a:schemeClr val="bg1"/>
                </a:solidFill>
              </a:rPr>
              <a:t>Graph Aggregation Layers</a:t>
            </a:r>
          </a:p>
        </p:txBody>
      </p:sp>
      <p:sp>
        <p:nvSpPr>
          <p:cNvPr id="6" name="文本框 5">
            <a:extLst>
              <a:ext uri="{FF2B5EF4-FFF2-40B4-BE49-F238E27FC236}">
                <a16:creationId xmlns:a16="http://schemas.microsoft.com/office/drawing/2014/main" id="{D300E756-A004-C990-3DE0-44FB7F6A26D9}"/>
              </a:ext>
            </a:extLst>
          </p:cNvPr>
          <p:cNvSpPr txBox="1"/>
          <p:nvPr/>
        </p:nvSpPr>
        <p:spPr>
          <a:xfrm>
            <a:off x="442686" y="1567934"/>
            <a:ext cx="6096000"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我们构建一个参数矩阵作为嵌入初始化的嵌入查找表</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pic>
        <p:nvPicPr>
          <p:cNvPr id="8" name="图片 7">
            <a:extLst>
              <a:ext uri="{FF2B5EF4-FFF2-40B4-BE49-F238E27FC236}">
                <a16:creationId xmlns:a16="http://schemas.microsoft.com/office/drawing/2014/main" id="{01808643-867B-D7E0-4985-9921141607EF}"/>
              </a:ext>
            </a:extLst>
          </p:cNvPr>
          <p:cNvPicPr>
            <a:picLocks noChangeAspect="1"/>
          </p:cNvPicPr>
          <p:nvPr/>
        </p:nvPicPr>
        <p:blipFill>
          <a:blip r:embed="rId3"/>
          <a:stretch>
            <a:fillRect/>
          </a:stretch>
        </p:blipFill>
        <p:spPr>
          <a:xfrm>
            <a:off x="6096000" y="1479281"/>
            <a:ext cx="2004336" cy="546637"/>
          </a:xfrm>
          <a:prstGeom prst="rect">
            <a:avLst/>
          </a:prstGeom>
        </p:spPr>
      </p:pic>
      <p:sp>
        <p:nvSpPr>
          <p:cNvPr id="10" name="文本框 9">
            <a:extLst>
              <a:ext uri="{FF2B5EF4-FFF2-40B4-BE49-F238E27FC236}">
                <a16:creationId xmlns:a16="http://schemas.microsoft.com/office/drawing/2014/main" id="{17F9C2B4-48EF-C268-C8FF-77C9A3C36836}"/>
              </a:ext>
            </a:extLst>
          </p:cNvPr>
          <p:cNvSpPr txBox="1"/>
          <p:nvPr/>
        </p:nvSpPr>
        <p:spPr>
          <a:xfrm>
            <a:off x="442686" y="2398824"/>
            <a:ext cx="6096000" cy="369332"/>
          </a:xfrm>
          <a:prstGeom prst="rect">
            <a:avLst/>
          </a:prstGeom>
          <a:noFill/>
        </p:spPr>
        <p:txBody>
          <a:bodyPr wrap="square">
            <a:spAutoFit/>
          </a:bodyPr>
          <a:lstStyle/>
          <a:p>
            <a:r>
              <a:rPr lang="zh-CN" altLang="en-US" dirty="0">
                <a:solidFill>
                  <a:schemeClr val="bg1"/>
                </a:solidFill>
              </a:rPr>
              <a:t>Sequential Graph Aggregation Layer</a:t>
            </a:r>
          </a:p>
        </p:txBody>
      </p:sp>
      <p:pic>
        <p:nvPicPr>
          <p:cNvPr id="12" name="图片 11">
            <a:extLst>
              <a:ext uri="{FF2B5EF4-FFF2-40B4-BE49-F238E27FC236}">
                <a16:creationId xmlns:a16="http://schemas.microsoft.com/office/drawing/2014/main" id="{6BEEFB35-D2A1-FF93-3109-AAB16770A30D}"/>
              </a:ext>
            </a:extLst>
          </p:cNvPr>
          <p:cNvPicPr>
            <a:picLocks noChangeAspect="1"/>
          </p:cNvPicPr>
          <p:nvPr/>
        </p:nvPicPr>
        <p:blipFill>
          <a:blip r:embed="rId4"/>
          <a:stretch>
            <a:fillRect/>
          </a:stretch>
        </p:blipFill>
        <p:spPr>
          <a:xfrm>
            <a:off x="561910" y="3259188"/>
            <a:ext cx="2709680" cy="1416424"/>
          </a:xfrm>
          <a:prstGeom prst="rect">
            <a:avLst/>
          </a:prstGeom>
        </p:spPr>
      </p:pic>
      <p:grpSp>
        <p:nvGrpSpPr>
          <p:cNvPr id="25" name="组合 24">
            <a:extLst>
              <a:ext uri="{FF2B5EF4-FFF2-40B4-BE49-F238E27FC236}">
                <a16:creationId xmlns:a16="http://schemas.microsoft.com/office/drawing/2014/main" id="{050F33D4-B99C-4EB7-2327-2E660B5C64C9}"/>
              </a:ext>
            </a:extLst>
          </p:cNvPr>
          <p:cNvGrpSpPr/>
          <p:nvPr/>
        </p:nvGrpSpPr>
        <p:grpSpPr>
          <a:xfrm>
            <a:off x="561910" y="4823854"/>
            <a:ext cx="2842315" cy="685580"/>
            <a:chOff x="4524828" y="3429000"/>
            <a:chExt cx="3356430" cy="660845"/>
          </a:xfrm>
        </p:grpSpPr>
        <p:sp>
          <p:nvSpPr>
            <p:cNvPr id="13" name="椭圆 12">
              <a:extLst>
                <a:ext uri="{FF2B5EF4-FFF2-40B4-BE49-F238E27FC236}">
                  <a16:creationId xmlns:a16="http://schemas.microsoft.com/office/drawing/2014/main" id="{39B4B267-4F4B-5598-2C7B-C7F109F4E992}"/>
                </a:ext>
              </a:extLst>
            </p:cNvPr>
            <p:cNvSpPr/>
            <p:nvPr/>
          </p:nvSpPr>
          <p:spPr>
            <a:xfrm>
              <a:off x="5907315" y="3458474"/>
              <a:ext cx="631371" cy="631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vi</a:t>
              </a:r>
              <a:endParaRPr lang="zh-CN" altLang="en-US" dirty="0"/>
            </a:p>
          </p:txBody>
        </p:sp>
        <p:cxnSp>
          <p:nvCxnSpPr>
            <p:cNvPr id="15" name="直接箭头连接符 14">
              <a:extLst>
                <a:ext uri="{FF2B5EF4-FFF2-40B4-BE49-F238E27FC236}">
                  <a16:creationId xmlns:a16="http://schemas.microsoft.com/office/drawing/2014/main" id="{77E888DE-1EAB-B3F1-3589-B3DEC652B3CA}"/>
                </a:ext>
              </a:extLst>
            </p:cNvPr>
            <p:cNvCxnSpPr>
              <a:cxnSpLocks/>
            </p:cNvCxnSpPr>
            <p:nvPr/>
          </p:nvCxnSpPr>
          <p:spPr>
            <a:xfrm>
              <a:off x="4524828" y="3772625"/>
              <a:ext cx="134257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7F8F980-A283-F696-F03F-F9A757B667C9}"/>
                </a:ext>
              </a:extLst>
            </p:cNvPr>
            <p:cNvCxnSpPr>
              <a:cxnSpLocks/>
            </p:cNvCxnSpPr>
            <p:nvPr/>
          </p:nvCxnSpPr>
          <p:spPr>
            <a:xfrm>
              <a:off x="6538686" y="3780047"/>
              <a:ext cx="134257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921DDC62-C013-423C-F1DB-E5C031BE418D}"/>
                </a:ext>
              </a:extLst>
            </p:cNvPr>
            <p:cNvPicPr>
              <a:picLocks noChangeAspect="1"/>
            </p:cNvPicPr>
            <p:nvPr/>
          </p:nvPicPr>
          <p:blipFill>
            <a:blip r:embed="rId5"/>
            <a:stretch>
              <a:fillRect/>
            </a:stretch>
          </p:blipFill>
          <p:spPr>
            <a:xfrm>
              <a:off x="4579257" y="3429000"/>
              <a:ext cx="371478" cy="333377"/>
            </a:xfrm>
            <a:prstGeom prst="rect">
              <a:avLst/>
            </a:prstGeom>
          </p:spPr>
        </p:pic>
        <p:pic>
          <p:nvPicPr>
            <p:cNvPr id="22" name="图片 21">
              <a:extLst>
                <a:ext uri="{FF2B5EF4-FFF2-40B4-BE49-F238E27FC236}">
                  <a16:creationId xmlns:a16="http://schemas.microsoft.com/office/drawing/2014/main" id="{CADCBC4B-8ABF-5185-9BA5-04FB8C83969D}"/>
                </a:ext>
              </a:extLst>
            </p:cNvPr>
            <p:cNvPicPr>
              <a:picLocks noChangeAspect="1"/>
            </p:cNvPicPr>
            <p:nvPr/>
          </p:nvPicPr>
          <p:blipFill>
            <a:blip r:embed="rId6"/>
            <a:stretch>
              <a:fillRect/>
            </a:stretch>
          </p:blipFill>
          <p:spPr>
            <a:xfrm>
              <a:off x="7338102" y="3445668"/>
              <a:ext cx="314327" cy="300040"/>
            </a:xfrm>
            <a:prstGeom prst="rect">
              <a:avLst/>
            </a:prstGeom>
          </p:spPr>
        </p:pic>
      </p:grpSp>
      <p:sp>
        <p:nvSpPr>
          <p:cNvPr id="24" name="文本框 23">
            <a:extLst>
              <a:ext uri="{FF2B5EF4-FFF2-40B4-BE49-F238E27FC236}">
                <a16:creationId xmlns:a16="http://schemas.microsoft.com/office/drawing/2014/main" id="{91F8680C-4980-9B41-A3BA-707F3B1A373A}"/>
              </a:ext>
            </a:extLst>
          </p:cNvPr>
          <p:cNvSpPr txBox="1"/>
          <p:nvPr/>
        </p:nvSpPr>
        <p:spPr>
          <a:xfrm>
            <a:off x="3698751" y="3181214"/>
            <a:ext cx="6096000" cy="338554"/>
          </a:xfrm>
          <a:prstGeom prst="rect">
            <a:avLst/>
          </a:prstGeom>
          <a:noFill/>
        </p:spPr>
        <p:txBody>
          <a:bodyPr wrap="square">
            <a:spAutoFit/>
          </a:bodyPr>
          <a:lstStyle/>
          <a:p>
            <a:r>
              <a:rPr lang="zh-CN" altLang="en-US" sz="1600" dirty="0">
                <a:solidFill>
                  <a:schemeClr val="bg1"/>
                </a:solidFill>
              </a:rPr>
              <a:t>graph attention network (GAT)</a:t>
            </a:r>
          </a:p>
        </p:txBody>
      </p:sp>
      <p:pic>
        <p:nvPicPr>
          <p:cNvPr id="27" name="图片 26">
            <a:extLst>
              <a:ext uri="{FF2B5EF4-FFF2-40B4-BE49-F238E27FC236}">
                <a16:creationId xmlns:a16="http://schemas.microsoft.com/office/drawing/2014/main" id="{1E0066C8-7D17-B6F7-7F92-A8EE47EFD25A}"/>
              </a:ext>
            </a:extLst>
          </p:cNvPr>
          <p:cNvPicPr>
            <a:picLocks noChangeAspect="1"/>
          </p:cNvPicPr>
          <p:nvPr/>
        </p:nvPicPr>
        <p:blipFill>
          <a:blip r:embed="rId7"/>
          <a:stretch>
            <a:fillRect/>
          </a:stretch>
        </p:blipFill>
        <p:spPr>
          <a:xfrm>
            <a:off x="3698751" y="3545018"/>
            <a:ext cx="3256852" cy="1130046"/>
          </a:xfrm>
          <a:prstGeom prst="rect">
            <a:avLst/>
          </a:prstGeom>
        </p:spPr>
      </p:pic>
      <p:pic>
        <p:nvPicPr>
          <p:cNvPr id="29" name="图片 28">
            <a:extLst>
              <a:ext uri="{FF2B5EF4-FFF2-40B4-BE49-F238E27FC236}">
                <a16:creationId xmlns:a16="http://schemas.microsoft.com/office/drawing/2014/main" id="{DB8D3E2A-C837-1E07-1E7C-5D1FDF01153D}"/>
              </a:ext>
            </a:extLst>
          </p:cNvPr>
          <p:cNvPicPr>
            <a:picLocks noChangeAspect="1"/>
          </p:cNvPicPr>
          <p:nvPr/>
        </p:nvPicPr>
        <p:blipFill>
          <a:blip r:embed="rId8"/>
          <a:stretch>
            <a:fillRect/>
          </a:stretch>
        </p:blipFill>
        <p:spPr>
          <a:xfrm>
            <a:off x="7475667" y="4106111"/>
            <a:ext cx="3277740" cy="542470"/>
          </a:xfrm>
          <a:prstGeom prst="rect">
            <a:avLst/>
          </a:prstGeom>
        </p:spPr>
      </p:pic>
    </p:spTree>
    <p:extLst>
      <p:ext uri="{BB962C8B-B14F-4D97-AF65-F5344CB8AC3E}">
        <p14:creationId xmlns:p14="http://schemas.microsoft.com/office/powerpoint/2010/main" val="2767138581"/>
      </p:ext>
    </p:extLst>
  </p:cSld>
  <p:clrMapOvr>
    <a:masterClrMapping/>
  </p:clrMapOvr>
  <p:transition spd="slow" advTm="2032">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15</a:t>
            </a:fld>
            <a:endParaRPr lang="zh-CN" altLang="en-US" dirty="0"/>
          </a:p>
        </p:txBody>
      </p:sp>
      <p:sp>
        <p:nvSpPr>
          <p:cNvPr id="4" name="文本框 3">
            <a:extLst>
              <a:ext uri="{FF2B5EF4-FFF2-40B4-BE49-F238E27FC236}">
                <a16:creationId xmlns:a16="http://schemas.microsoft.com/office/drawing/2014/main" id="{4687D3A5-95C4-D585-7234-28D207B154FE}"/>
              </a:ext>
            </a:extLst>
          </p:cNvPr>
          <p:cNvSpPr txBox="1"/>
          <p:nvPr/>
        </p:nvSpPr>
        <p:spPr>
          <a:xfrm>
            <a:off x="210458" y="363248"/>
            <a:ext cx="6096000" cy="369332"/>
          </a:xfrm>
          <a:prstGeom prst="rect">
            <a:avLst/>
          </a:prstGeom>
          <a:noFill/>
        </p:spPr>
        <p:txBody>
          <a:bodyPr wrap="square">
            <a:spAutoFit/>
          </a:bodyPr>
          <a:lstStyle/>
          <a:p>
            <a:r>
              <a:rPr lang="zh-CN" altLang="en-US" dirty="0">
                <a:solidFill>
                  <a:schemeClr val="bg1"/>
                </a:solidFill>
              </a:rPr>
              <a:t>Co-Occurrence Graph Aggregation Layer</a:t>
            </a:r>
          </a:p>
        </p:txBody>
      </p:sp>
      <p:pic>
        <p:nvPicPr>
          <p:cNvPr id="6" name="图片 5">
            <a:extLst>
              <a:ext uri="{FF2B5EF4-FFF2-40B4-BE49-F238E27FC236}">
                <a16:creationId xmlns:a16="http://schemas.microsoft.com/office/drawing/2014/main" id="{05A944AD-502B-3732-63AC-7E5F31E39A85}"/>
              </a:ext>
            </a:extLst>
          </p:cNvPr>
          <p:cNvPicPr>
            <a:picLocks noChangeAspect="1"/>
          </p:cNvPicPr>
          <p:nvPr/>
        </p:nvPicPr>
        <p:blipFill>
          <a:blip r:embed="rId3"/>
          <a:stretch>
            <a:fillRect/>
          </a:stretch>
        </p:blipFill>
        <p:spPr>
          <a:xfrm>
            <a:off x="362169" y="2170451"/>
            <a:ext cx="2797825" cy="848520"/>
          </a:xfrm>
          <a:prstGeom prst="rect">
            <a:avLst/>
          </a:prstGeom>
        </p:spPr>
      </p:pic>
      <p:sp>
        <p:nvSpPr>
          <p:cNvPr id="10" name="文本框 9">
            <a:extLst>
              <a:ext uri="{FF2B5EF4-FFF2-40B4-BE49-F238E27FC236}">
                <a16:creationId xmlns:a16="http://schemas.microsoft.com/office/drawing/2014/main" id="{E8C7028F-43C3-A708-6C09-74C1EF7C387F}"/>
              </a:ext>
            </a:extLst>
          </p:cNvPr>
          <p:cNvSpPr txBox="1"/>
          <p:nvPr/>
        </p:nvSpPr>
        <p:spPr>
          <a:xfrm>
            <a:off x="1277257" y="660791"/>
            <a:ext cx="6096000" cy="369332"/>
          </a:xfrm>
          <a:prstGeom prst="rect">
            <a:avLst/>
          </a:prstGeom>
          <a:noFill/>
        </p:spPr>
        <p:txBody>
          <a:bodyPr wrap="square">
            <a:spAutoFit/>
          </a:bodyPr>
          <a:lstStyle/>
          <a:p>
            <a:r>
              <a:rPr lang="zh-CN" altLang="en-US" dirty="0">
                <a:solidFill>
                  <a:schemeClr val="bg1"/>
                </a:solidFill>
              </a:rPr>
              <a:t>（undirected graph）</a:t>
            </a:r>
          </a:p>
        </p:txBody>
      </p:sp>
      <p:pic>
        <p:nvPicPr>
          <p:cNvPr id="12" name="图片 11">
            <a:extLst>
              <a:ext uri="{FF2B5EF4-FFF2-40B4-BE49-F238E27FC236}">
                <a16:creationId xmlns:a16="http://schemas.microsoft.com/office/drawing/2014/main" id="{5B1BE708-1898-5057-4893-AE912D0B649A}"/>
              </a:ext>
            </a:extLst>
          </p:cNvPr>
          <p:cNvPicPr>
            <a:picLocks noChangeAspect="1"/>
          </p:cNvPicPr>
          <p:nvPr/>
        </p:nvPicPr>
        <p:blipFill>
          <a:blip r:embed="rId4"/>
          <a:stretch>
            <a:fillRect/>
          </a:stretch>
        </p:blipFill>
        <p:spPr>
          <a:xfrm>
            <a:off x="3643531" y="2266268"/>
            <a:ext cx="3465935" cy="752703"/>
          </a:xfrm>
          <a:prstGeom prst="rect">
            <a:avLst/>
          </a:prstGeom>
        </p:spPr>
      </p:pic>
      <p:sp>
        <p:nvSpPr>
          <p:cNvPr id="14" name="文本框 13">
            <a:extLst>
              <a:ext uri="{FF2B5EF4-FFF2-40B4-BE49-F238E27FC236}">
                <a16:creationId xmlns:a16="http://schemas.microsoft.com/office/drawing/2014/main" id="{F9EF880D-3984-15B9-6787-0500911C92D2}"/>
              </a:ext>
            </a:extLst>
          </p:cNvPr>
          <p:cNvSpPr txBox="1"/>
          <p:nvPr/>
        </p:nvSpPr>
        <p:spPr>
          <a:xfrm>
            <a:off x="210458" y="3974633"/>
            <a:ext cx="6096000" cy="369332"/>
          </a:xfrm>
          <a:prstGeom prst="rect">
            <a:avLst/>
          </a:prstGeom>
          <a:noFill/>
        </p:spPr>
        <p:txBody>
          <a:bodyPr wrap="square">
            <a:spAutoFit/>
          </a:bodyPr>
          <a:lstStyle/>
          <a:p>
            <a:r>
              <a:rPr lang="en-US" altLang="zh-CN" dirty="0" err="1">
                <a:solidFill>
                  <a:schemeClr val="bg1"/>
                </a:solidFill>
              </a:rPr>
              <a:t>i</a:t>
            </a:r>
            <a:r>
              <a:rPr lang="zh-CN" altLang="en-US" dirty="0">
                <a:solidFill>
                  <a:schemeClr val="bg1"/>
                </a:solidFill>
              </a:rPr>
              <a:t>ncompatible Graph Aggregation Layer</a:t>
            </a:r>
          </a:p>
        </p:txBody>
      </p:sp>
      <p:sp>
        <p:nvSpPr>
          <p:cNvPr id="15" name="文本框 14">
            <a:extLst>
              <a:ext uri="{FF2B5EF4-FFF2-40B4-BE49-F238E27FC236}">
                <a16:creationId xmlns:a16="http://schemas.microsoft.com/office/drawing/2014/main" id="{731944FA-8DC8-EBCF-D221-1D46611BEA78}"/>
              </a:ext>
            </a:extLst>
          </p:cNvPr>
          <p:cNvSpPr txBox="1"/>
          <p:nvPr/>
        </p:nvSpPr>
        <p:spPr>
          <a:xfrm>
            <a:off x="1378857" y="4274473"/>
            <a:ext cx="6096000" cy="369332"/>
          </a:xfrm>
          <a:prstGeom prst="rect">
            <a:avLst/>
          </a:prstGeom>
          <a:noFill/>
        </p:spPr>
        <p:txBody>
          <a:bodyPr wrap="square">
            <a:spAutoFit/>
          </a:bodyPr>
          <a:lstStyle/>
          <a:p>
            <a:r>
              <a:rPr lang="zh-CN" altLang="en-US" dirty="0">
                <a:solidFill>
                  <a:schemeClr val="bg1"/>
                </a:solidFill>
              </a:rPr>
              <a:t>（undirected graph）</a:t>
            </a:r>
          </a:p>
        </p:txBody>
      </p:sp>
      <p:pic>
        <p:nvPicPr>
          <p:cNvPr id="17" name="图片 16">
            <a:extLst>
              <a:ext uri="{FF2B5EF4-FFF2-40B4-BE49-F238E27FC236}">
                <a16:creationId xmlns:a16="http://schemas.microsoft.com/office/drawing/2014/main" id="{FEC0BE9C-CE60-A4E5-29C6-0B1B8DA556B3}"/>
              </a:ext>
            </a:extLst>
          </p:cNvPr>
          <p:cNvPicPr>
            <a:picLocks noChangeAspect="1"/>
          </p:cNvPicPr>
          <p:nvPr/>
        </p:nvPicPr>
        <p:blipFill>
          <a:blip r:embed="rId5"/>
          <a:stretch>
            <a:fillRect/>
          </a:stretch>
        </p:blipFill>
        <p:spPr>
          <a:xfrm>
            <a:off x="362169" y="4943645"/>
            <a:ext cx="2628012" cy="865698"/>
          </a:xfrm>
          <a:prstGeom prst="rect">
            <a:avLst/>
          </a:prstGeom>
        </p:spPr>
      </p:pic>
      <p:pic>
        <p:nvPicPr>
          <p:cNvPr id="19" name="图片 18">
            <a:extLst>
              <a:ext uri="{FF2B5EF4-FFF2-40B4-BE49-F238E27FC236}">
                <a16:creationId xmlns:a16="http://schemas.microsoft.com/office/drawing/2014/main" id="{13C0B401-A429-B2AA-5630-066919757F2F}"/>
              </a:ext>
            </a:extLst>
          </p:cNvPr>
          <p:cNvPicPr>
            <a:picLocks noChangeAspect="1"/>
          </p:cNvPicPr>
          <p:nvPr/>
        </p:nvPicPr>
        <p:blipFill>
          <a:blip r:embed="rId6"/>
          <a:stretch>
            <a:fillRect/>
          </a:stretch>
        </p:blipFill>
        <p:spPr>
          <a:xfrm>
            <a:off x="3745246" y="4860737"/>
            <a:ext cx="2693077" cy="948606"/>
          </a:xfrm>
          <a:prstGeom prst="rect">
            <a:avLst/>
          </a:prstGeom>
        </p:spPr>
      </p:pic>
    </p:spTree>
    <p:extLst>
      <p:ext uri="{BB962C8B-B14F-4D97-AF65-F5344CB8AC3E}">
        <p14:creationId xmlns:p14="http://schemas.microsoft.com/office/powerpoint/2010/main" val="1343393288"/>
      </p:ext>
    </p:extLst>
  </p:cSld>
  <p:clrMapOvr>
    <a:masterClrMapping/>
  </p:clrMapOvr>
  <p:transition spd="slow" advTm="2032">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16</a:t>
            </a:fld>
            <a:endParaRPr lang="zh-CN" altLang="en-US" dirty="0"/>
          </a:p>
        </p:txBody>
      </p:sp>
      <p:sp>
        <p:nvSpPr>
          <p:cNvPr id="4" name="文本框 3">
            <a:extLst>
              <a:ext uri="{FF2B5EF4-FFF2-40B4-BE49-F238E27FC236}">
                <a16:creationId xmlns:a16="http://schemas.microsoft.com/office/drawing/2014/main" id="{7424ACC6-72D1-90A2-92DC-44908FCEE742}"/>
              </a:ext>
            </a:extLst>
          </p:cNvPr>
          <p:cNvSpPr txBox="1"/>
          <p:nvPr/>
        </p:nvSpPr>
        <p:spPr>
          <a:xfrm>
            <a:off x="65314" y="283420"/>
            <a:ext cx="6096000" cy="461665"/>
          </a:xfrm>
          <a:prstGeom prst="rect">
            <a:avLst/>
          </a:prstGeom>
          <a:noFill/>
        </p:spPr>
        <p:txBody>
          <a:bodyPr wrap="square">
            <a:spAutoFit/>
          </a:bodyPr>
          <a:lstStyle/>
          <a:p>
            <a:r>
              <a:rPr lang="zh-CN" altLang="en-US" sz="2400" b="1" dirty="0">
                <a:solidFill>
                  <a:schemeClr val="bg1"/>
                </a:solidFill>
              </a:rPr>
              <a:t> Session Representation Learning</a:t>
            </a:r>
          </a:p>
        </p:txBody>
      </p:sp>
      <p:pic>
        <p:nvPicPr>
          <p:cNvPr id="5" name="图片 4">
            <a:extLst>
              <a:ext uri="{FF2B5EF4-FFF2-40B4-BE49-F238E27FC236}">
                <a16:creationId xmlns:a16="http://schemas.microsoft.com/office/drawing/2014/main" id="{6CBD676B-7796-DCED-6F97-6F8D2C366E12}"/>
              </a:ext>
            </a:extLst>
          </p:cNvPr>
          <p:cNvPicPr>
            <a:picLocks noChangeAspect="1"/>
          </p:cNvPicPr>
          <p:nvPr/>
        </p:nvPicPr>
        <p:blipFill>
          <a:blip r:embed="rId3"/>
          <a:stretch>
            <a:fillRect/>
          </a:stretch>
        </p:blipFill>
        <p:spPr>
          <a:xfrm>
            <a:off x="404719" y="1075501"/>
            <a:ext cx="11382561" cy="5069855"/>
          </a:xfrm>
          <a:prstGeom prst="rect">
            <a:avLst/>
          </a:prstGeom>
        </p:spPr>
      </p:pic>
    </p:spTree>
    <p:extLst>
      <p:ext uri="{BB962C8B-B14F-4D97-AF65-F5344CB8AC3E}">
        <p14:creationId xmlns:p14="http://schemas.microsoft.com/office/powerpoint/2010/main" val="858601500"/>
      </p:ext>
    </p:extLst>
  </p:cSld>
  <p:clrMapOvr>
    <a:masterClrMapping/>
  </p:clrMapOvr>
  <p:transition spd="slow" advTm="2032">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17</a:t>
            </a:fld>
            <a:endParaRPr lang="zh-CN" altLang="en-US" dirty="0"/>
          </a:p>
        </p:txBody>
      </p:sp>
      <p:pic>
        <p:nvPicPr>
          <p:cNvPr id="4" name="图片 3">
            <a:extLst>
              <a:ext uri="{FF2B5EF4-FFF2-40B4-BE49-F238E27FC236}">
                <a16:creationId xmlns:a16="http://schemas.microsoft.com/office/drawing/2014/main" id="{B5D0B919-BB86-DCA6-E950-48160266900C}"/>
              </a:ext>
            </a:extLst>
          </p:cNvPr>
          <p:cNvPicPr>
            <a:picLocks noChangeAspect="1"/>
          </p:cNvPicPr>
          <p:nvPr/>
        </p:nvPicPr>
        <p:blipFill>
          <a:blip r:embed="rId3"/>
          <a:stretch>
            <a:fillRect/>
          </a:stretch>
        </p:blipFill>
        <p:spPr>
          <a:xfrm>
            <a:off x="767096" y="880715"/>
            <a:ext cx="3057418" cy="3337915"/>
          </a:xfrm>
          <a:prstGeom prst="rect">
            <a:avLst/>
          </a:prstGeom>
        </p:spPr>
      </p:pic>
      <p:pic>
        <p:nvPicPr>
          <p:cNvPr id="6" name="图片 5">
            <a:extLst>
              <a:ext uri="{FF2B5EF4-FFF2-40B4-BE49-F238E27FC236}">
                <a16:creationId xmlns:a16="http://schemas.microsoft.com/office/drawing/2014/main" id="{D935326F-E878-0D54-55D6-AC9320C2A313}"/>
              </a:ext>
            </a:extLst>
          </p:cNvPr>
          <p:cNvPicPr>
            <a:picLocks noChangeAspect="1"/>
          </p:cNvPicPr>
          <p:nvPr/>
        </p:nvPicPr>
        <p:blipFill>
          <a:blip r:embed="rId4"/>
          <a:stretch>
            <a:fillRect/>
          </a:stretch>
        </p:blipFill>
        <p:spPr>
          <a:xfrm>
            <a:off x="4633678" y="3862745"/>
            <a:ext cx="2188032" cy="711769"/>
          </a:xfrm>
          <a:prstGeom prst="rect">
            <a:avLst/>
          </a:prstGeom>
        </p:spPr>
      </p:pic>
      <p:pic>
        <p:nvPicPr>
          <p:cNvPr id="8" name="图片 7">
            <a:extLst>
              <a:ext uri="{FF2B5EF4-FFF2-40B4-BE49-F238E27FC236}">
                <a16:creationId xmlns:a16="http://schemas.microsoft.com/office/drawing/2014/main" id="{440FEACA-BC75-6DA0-ECA0-65480745AFF4}"/>
              </a:ext>
            </a:extLst>
          </p:cNvPr>
          <p:cNvPicPr>
            <a:picLocks noChangeAspect="1"/>
          </p:cNvPicPr>
          <p:nvPr/>
        </p:nvPicPr>
        <p:blipFill>
          <a:blip r:embed="rId5"/>
          <a:stretch>
            <a:fillRect/>
          </a:stretch>
        </p:blipFill>
        <p:spPr>
          <a:xfrm>
            <a:off x="4633678" y="702119"/>
            <a:ext cx="1537422" cy="711769"/>
          </a:xfrm>
          <a:prstGeom prst="rect">
            <a:avLst/>
          </a:prstGeom>
        </p:spPr>
      </p:pic>
      <p:cxnSp>
        <p:nvCxnSpPr>
          <p:cNvPr id="10" name="直接箭头连接符 9">
            <a:extLst>
              <a:ext uri="{FF2B5EF4-FFF2-40B4-BE49-F238E27FC236}">
                <a16:creationId xmlns:a16="http://schemas.microsoft.com/office/drawing/2014/main" id="{0DDBEE77-9DF0-C1E8-2C17-051CF5DD112C}"/>
              </a:ext>
            </a:extLst>
          </p:cNvPr>
          <p:cNvCxnSpPr>
            <a:cxnSpLocks/>
            <a:endCxn id="8" idx="1"/>
          </p:cNvCxnSpPr>
          <p:nvPr/>
        </p:nvCxnSpPr>
        <p:spPr>
          <a:xfrm flipV="1">
            <a:off x="1981201" y="1058004"/>
            <a:ext cx="2652477" cy="471998"/>
          </a:xfrm>
          <a:prstGeom prst="straightConnector1">
            <a:avLst/>
          </a:prstGeom>
          <a:ln w="7620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0BB76A8A-2420-5F38-6171-2EACD24D6272}"/>
              </a:ext>
            </a:extLst>
          </p:cNvPr>
          <p:cNvCxnSpPr>
            <a:cxnSpLocks/>
            <a:endCxn id="6" idx="1"/>
          </p:cNvCxnSpPr>
          <p:nvPr/>
        </p:nvCxnSpPr>
        <p:spPr>
          <a:xfrm>
            <a:off x="1907549" y="3093247"/>
            <a:ext cx="2726129" cy="1125383"/>
          </a:xfrm>
          <a:prstGeom prst="straightConnector1">
            <a:avLst/>
          </a:prstGeom>
          <a:ln w="762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CA640587-BE6C-850D-213B-EC771605C2A9}"/>
              </a:ext>
            </a:extLst>
          </p:cNvPr>
          <p:cNvPicPr>
            <a:picLocks noChangeAspect="1"/>
          </p:cNvPicPr>
          <p:nvPr/>
        </p:nvPicPr>
        <p:blipFill>
          <a:blip r:embed="rId6"/>
          <a:stretch>
            <a:fillRect/>
          </a:stretch>
        </p:blipFill>
        <p:spPr>
          <a:xfrm>
            <a:off x="7470767" y="1803667"/>
            <a:ext cx="3411993" cy="1072582"/>
          </a:xfrm>
          <a:prstGeom prst="rect">
            <a:avLst/>
          </a:prstGeom>
        </p:spPr>
      </p:pic>
      <p:pic>
        <p:nvPicPr>
          <p:cNvPr id="18" name="图片 17">
            <a:extLst>
              <a:ext uri="{FF2B5EF4-FFF2-40B4-BE49-F238E27FC236}">
                <a16:creationId xmlns:a16="http://schemas.microsoft.com/office/drawing/2014/main" id="{24F8214D-9AA6-2131-934D-03E413A4E1E4}"/>
              </a:ext>
            </a:extLst>
          </p:cNvPr>
          <p:cNvPicPr>
            <a:picLocks noChangeAspect="1"/>
          </p:cNvPicPr>
          <p:nvPr/>
        </p:nvPicPr>
        <p:blipFill>
          <a:blip r:embed="rId7"/>
          <a:stretch>
            <a:fillRect/>
          </a:stretch>
        </p:blipFill>
        <p:spPr>
          <a:xfrm>
            <a:off x="7660552" y="3114691"/>
            <a:ext cx="3032422" cy="1103938"/>
          </a:xfrm>
          <a:prstGeom prst="rect">
            <a:avLst/>
          </a:prstGeom>
        </p:spPr>
      </p:pic>
      <p:sp>
        <p:nvSpPr>
          <p:cNvPr id="20" name="文本框 19">
            <a:extLst>
              <a:ext uri="{FF2B5EF4-FFF2-40B4-BE49-F238E27FC236}">
                <a16:creationId xmlns:a16="http://schemas.microsoft.com/office/drawing/2014/main" id="{F23B00AC-84C5-F893-8308-59869F4578DA}"/>
              </a:ext>
            </a:extLst>
          </p:cNvPr>
          <p:cNvSpPr txBox="1"/>
          <p:nvPr/>
        </p:nvSpPr>
        <p:spPr>
          <a:xfrm>
            <a:off x="8044649" y="1165115"/>
            <a:ext cx="2264228" cy="400110"/>
          </a:xfrm>
          <a:prstGeom prst="rect">
            <a:avLst/>
          </a:prstGeom>
          <a:noFill/>
        </p:spPr>
        <p:txBody>
          <a:bodyPr wrap="square">
            <a:spAutoFit/>
          </a:bodyPr>
          <a:lstStyle/>
          <a:p>
            <a:r>
              <a:rPr lang="zh-CN" altLang="en-US" sz="2000" b="1" dirty="0">
                <a:solidFill>
                  <a:schemeClr val="bg1"/>
                </a:solidFill>
              </a:rPr>
              <a:t>gated mechanism</a:t>
            </a:r>
          </a:p>
        </p:txBody>
      </p:sp>
    </p:spTree>
    <p:extLst>
      <p:ext uri="{BB962C8B-B14F-4D97-AF65-F5344CB8AC3E}">
        <p14:creationId xmlns:p14="http://schemas.microsoft.com/office/powerpoint/2010/main" val="387899077"/>
      </p:ext>
    </p:extLst>
  </p:cSld>
  <p:clrMapOvr>
    <a:masterClrMapping/>
  </p:clrMapOvr>
  <p:transition spd="slow" advTm="2032">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18</a:t>
            </a:fld>
            <a:endParaRPr lang="zh-CN" altLang="en-US" dirty="0"/>
          </a:p>
        </p:txBody>
      </p:sp>
      <p:sp>
        <p:nvSpPr>
          <p:cNvPr id="4" name="文本框 3">
            <a:extLst>
              <a:ext uri="{FF2B5EF4-FFF2-40B4-BE49-F238E27FC236}">
                <a16:creationId xmlns:a16="http://schemas.microsoft.com/office/drawing/2014/main" id="{9CA9DAD0-7B88-FE63-2F01-59A408945140}"/>
              </a:ext>
            </a:extLst>
          </p:cNvPr>
          <p:cNvSpPr txBox="1"/>
          <p:nvPr/>
        </p:nvSpPr>
        <p:spPr>
          <a:xfrm>
            <a:off x="123371" y="283419"/>
            <a:ext cx="6096000" cy="369332"/>
          </a:xfrm>
          <a:prstGeom prst="rect">
            <a:avLst/>
          </a:prstGeom>
          <a:noFill/>
        </p:spPr>
        <p:txBody>
          <a:bodyPr wrap="square">
            <a:spAutoFit/>
          </a:bodyPr>
          <a:lstStyle/>
          <a:p>
            <a:r>
              <a:rPr lang="zh-CN" altLang="en-US" dirty="0">
                <a:solidFill>
                  <a:schemeClr val="bg1"/>
                </a:solidFill>
              </a:rPr>
              <a:t>Positive Session Representation Learning Layer</a:t>
            </a:r>
          </a:p>
        </p:txBody>
      </p:sp>
      <p:sp>
        <p:nvSpPr>
          <p:cNvPr id="5" name="文本框 4">
            <a:extLst>
              <a:ext uri="{FF2B5EF4-FFF2-40B4-BE49-F238E27FC236}">
                <a16:creationId xmlns:a16="http://schemas.microsoft.com/office/drawing/2014/main" id="{CDB560F8-D825-5D5A-90D6-455B4315569A}"/>
              </a:ext>
            </a:extLst>
          </p:cNvPr>
          <p:cNvSpPr txBox="1"/>
          <p:nvPr/>
        </p:nvSpPr>
        <p:spPr>
          <a:xfrm>
            <a:off x="123370" y="940415"/>
            <a:ext cx="11497129"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之前的工作</a:t>
            </a:r>
            <a:r>
              <a:rPr lang="en-US" altLang="zh-CN" b="0" i="0" dirty="0">
                <a:solidFill>
                  <a:schemeClr val="bg1"/>
                </a:solidFill>
                <a:effectLst/>
                <a:latin typeface="微软雅黑" panose="020B0503020204020204" pitchFamily="34" charset="-122"/>
                <a:ea typeface="微软雅黑" panose="020B0503020204020204" pitchFamily="34" charset="-122"/>
              </a:rPr>
              <a:t>]</a:t>
            </a:r>
            <a:r>
              <a:rPr lang="zh-CN" altLang="en-US" b="0" i="0" dirty="0">
                <a:solidFill>
                  <a:schemeClr val="bg1"/>
                </a:solidFill>
                <a:effectLst/>
                <a:latin typeface="微软雅黑" panose="020B0503020204020204" pitchFamily="34" charset="-122"/>
                <a:ea typeface="微软雅黑" panose="020B0503020204020204" pitchFamily="34" charset="-122"/>
              </a:rPr>
              <a:t>只是将最后一个交互项目视为会议的当前兴趣。然而，这种假设在实践中可能并不总是成立。</a:t>
            </a:r>
            <a:endParaRPr lang="zh-CN" altLang="en-US" dirty="0">
              <a:solidFill>
                <a:schemeClr val="bg1"/>
              </a:solidFill>
            </a:endParaRPr>
          </a:p>
        </p:txBody>
      </p:sp>
      <p:sp>
        <p:nvSpPr>
          <p:cNvPr id="7" name="文本框 6">
            <a:extLst>
              <a:ext uri="{FF2B5EF4-FFF2-40B4-BE49-F238E27FC236}">
                <a16:creationId xmlns:a16="http://schemas.microsoft.com/office/drawing/2014/main" id="{1B418AEF-B66C-B10C-70C5-B5073B249FCC}"/>
              </a:ext>
            </a:extLst>
          </p:cNvPr>
          <p:cNvSpPr txBox="1"/>
          <p:nvPr/>
        </p:nvSpPr>
        <p:spPr>
          <a:xfrm>
            <a:off x="123370" y="1309747"/>
            <a:ext cx="9144000"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在本文中，我们引入了一个虚拟目标项目，以更好地描述会议的短期意图。</a:t>
            </a:r>
            <a:endParaRPr lang="zh-CN" altLang="en-US" dirty="0">
              <a:solidFill>
                <a:schemeClr val="bg1"/>
              </a:solidFill>
            </a:endParaRPr>
          </a:p>
        </p:txBody>
      </p:sp>
      <p:pic>
        <p:nvPicPr>
          <p:cNvPr id="9" name="图片 8">
            <a:extLst>
              <a:ext uri="{FF2B5EF4-FFF2-40B4-BE49-F238E27FC236}">
                <a16:creationId xmlns:a16="http://schemas.microsoft.com/office/drawing/2014/main" id="{6D3C19AE-DF8E-6AC2-909B-3F104A2925DF}"/>
              </a:ext>
            </a:extLst>
          </p:cNvPr>
          <p:cNvPicPr>
            <a:picLocks noChangeAspect="1"/>
          </p:cNvPicPr>
          <p:nvPr/>
        </p:nvPicPr>
        <p:blipFill>
          <a:blip r:embed="rId3"/>
          <a:stretch>
            <a:fillRect/>
          </a:stretch>
        </p:blipFill>
        <p:spPr>
          <a:xfrm>
            <a:off x="235737" y="2216942"/>
            <a:ext cx="2292027" cy="556738"/>
          </a:xfrm>
          <a:prstGeom prst="rect">
            <a:avLst/>
          </a:prstGeom>
        </p:spPr>
      </p:pic>
      <p:pic>
        <p:nvPicPr>
          <p:cNvPr id="15" name="图片 14">
            <a:extLst>
              <a:ext uri="{FF2B5EF4-FFF2-40B4-BE49-F238E27FC236}">
                <a16:creationId xmlns:a16="http://schemas.microsoft.com/office/drawing/2014/main" id="{BD47A2AD-FC67-3606-8D73-5E6D3574401E}"/>
              </a:ext>
            </a:extLst>
          </p:cNvPr>
          <p:cNvPicPr>
            <a:picLocks noChangeAspect="1"/>
          </p:cNvPicPr>
          <p:nvPr/>
        </p:nvPicPr>
        <p:blipFill>
          <a:blip r:embed="rId4"/>
          <a:stretch>
            <a:fillRect/>
          </a:stretch>
        </p:blipFill>
        <p:spPr>
          <a:xfrm>
            <a:off x="235737" y="2773680"/>
            <a:ext cx="5250183" cy="537863"/>
          </a:xfrm>
          <a:prstGeom prst="rect">
            <a:avLst/>
          </a:prstGeom>
        </p:spPr>
      </p:pic>
      <p:sp>
        <p:nvSpPr>
          <p:cNvPr id="18" name="标注: 左箭头 17">
            <a:extLst>
              <a:ext uri="{FF2B5EF4-FFF2-40B4-BE49-F238E27FC236}">
                <a16:creationId xmlns:a16="http://schemas.microsoft.com/office/drawing/2014/main" id="{B32933E7-9D59-4F77-E379-610712E50927}"/>
              </a:ext>
            </a:extLst>
          </p:cNvPr>
          <p:cNvSpPr/>
          <p:nvPr/>
        </p:nvSpPr>
        <p:spPr>
          <a:xfrm>
            <a:off x="5638800" y="1950776"/>
            <a:ext cx="4876800" cy="1254848"/>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chemeClr val="bg1"/>
                </a:solidFill>
                <a:effectLst/>
                <a:latin typeface="微软雅黑" panose="020B0503020204020204" pitchFamily="34" charset="-122"/>
                <a:ea typeface="微软雅黑" panose="020B0503020204020204" pitchFamily="34" charset="-122"/>
              </a:rPr>
              <a:t>因此，反向位置信息可以更准确地表明每个项目的重要性</a:t>
            </a:r>
            <a:endParaRPr lang="zh-CN" altLang="en-US" dirty="0">
              <a:solidFill>
                <a:schemeClr val="bg1"/>
              </a:solidFill>
            </a:endParaRPr>
          </a:p>
          <a:p>
            <a:pPr algn="ctr"/>
            <a:endParaRPr lang="zh-CN" altLang="en-US" dirty="0"/>
          </a:p>
        </p:txBody>
      </p:sp>
      <p:sp>
        <p:nvSpPr>
          <p:cNvPr id="22" name="文本框 21">
            <a:extLst>
              <a:ext uri="{FF2B5EF4-FFF2-40B4-BE49-F238E27FC236}">
                <a16:creationId xmlns:a16="http://schemas.microsoft.com/office/drawing/2014/main" id="{BB802998-3EEF-9307-B293-7E42B4825056}"/>
              </a:ext>
            </a:extLst>
          </p:cNvPr>
          <p:cNvSpPr txBox="1"/>
          <p:nvPr/>
        </p:nvSpPr>
        <p:spPr>
          <a:xfrm>
            <a:off x="123371" y="4696187"/>
            <a:ext cx="6096000" cy="369332"/>
          </a:xfrm>
          <a:prstGeom prst="rect">
            <a:avLst/>
          </a:prstGeom>
          <a:noFill/>
        </p:spPr>
        <p:txBody>
          <a:bodyPr wrap="square">
            <a:spAutoFit/>
          </a:bodyPr>
          <a:lstStyle/>
          <a:p>
            <a:r>
              <a:rPr lang="zh-CN" altLang="en-US" dirty="0">
                <a:solidFill>
                  <a:schemeClr val="bg1"/>
                </a:solidFill>
              </a:rPr>
              <a:t>Positive Session Representation</a:t>
            </a:r>
          </a:p>
        </p:txBody>
      </p:sp>
      <p:pic>
        <p:nvPicPr>
          <p:cNvPr id="26" name="图片 25">
            <a:extLst>
              <a:ext uri="{FF2B5EF4-FFF2-40B4-BE49-F238E27FC236}">
                <a16:creationId xmlns:a16="http://schemas.microsoft.com/office/drawing/2014/main" id="{F5735260-FCA0-11BD-D659-3009686B3A53}"/>
              </a:ext>
            </a:extLst>
          </p:cNvPr>
          <p:cNvPicPr>
            <a:picLocks noChangeAspect="1"/>
          </p:cNvPicPr>
          <p:nvPr/>
        </p:nvPicPr>
        <p:blipFill>
          <a:blip r:embed="rId5"/>
          <a:stretch>
            <a:fillRect/>
          </a:stretch>
        </p:blipFill>
        <p:spPr>
          <a:xfrm>
            <a:off x="3546677" y="5754737"/>
            <a:ext cx="3878486" cy="729617"/>
          </a:xfrm>
          <a:prstGeom prst="rect">
            <a:avLst/>
          </a:prstGeom>
        </p:spPr>
      </p:pic>
      <p:pic>
        <p:nvPicPr>
          <p:cNvPr id="28" name="图片 27">
            <a:extLst>
              <a:ext uri="{FF2B5EF4-FFF2-40B4-BE49-F238E27FC236}">
                <a16:creationId xmlns:a16="http://schemas.microsoft.com/office/drawing/2014/main" id="{F83B1265-8725-A908-4898-6AF05CEEE2FA}"/>
              </a:ext>
            </a:extLst>
          </p:cNvPr>
          <p:cNvPicPr>
            <a:picLocks noChangeAspect="1"/>
          </p:cNvPicPr>
          <p:nvPr/>
        </p:nvPicPr>
        <p:blipFill>
          <a:blip r:embed="rId6"/>
          <a:stretch>
            <a:fillRect/>
          </a:stretch>
        </p:blipFill>
        <p:spPr>
          <a:xfrm>
            <a:off x="235737" y="5350816"/>
            <a:ext cx="2945082" cy="1133538"/>
          </a:xfrm>
          <a:prstGeom prst="rect">
            <a:avLst/>
          </a:prstGeom>
        </p:spPr>
      </p:pic>
    </p:spTree>
    <p:extLst>
      <p:ext uri="{BB962C8B-B14F-4D97-AF65-F5344CB8AC3E}">
        <p14:creationId xmlns:p14="http://schemas.microsoft.com/office/powerpoint/2010/main" val="4261976472"/>
      </p:ext>
    </p:extLst>
  </p:cSld>
  <p:clrMapOvr>
    <a:masterClrMapping/>
  </p:clrMapOvr>
  <p:transition spd="slow" advTm="2032">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19</a:t>
            </a:fld>
            <a:endParaRPr lang="zh-CN" altLang="en-US" dirty="0"/>
          </a:p>
        </p:txBody>
      </p:sp>
      <p:sp>
        <p:nvSpPr>
          <p:cNvPr id="4" name="文本框 3">
            <a:extLst>
              <a:ext uri="{FF2B5EF4-FFF2-40B4-BE49-F238E27FC236}">
                <a16:creationId xmlns:a16="http://schemas.microsoft.com/office/drawing/2014/main" id="{205A8549-D801-4E57-C0A0-D4115887373B}"/>
              </a:ext>
            </a:extLst>
          </p:cNvPr>
          <p:cNvSpPr txBox="1"/>
          <p:nvPr/>
        </p:nvSpPr>
        <p:spPr>
          <a:xfrm>
            <a:off x="130629" y="283420"/>
            <a:ext cx="6096000" cy="369332"/>
          </a:xfrm>
          <a:prstGeom prst="rect">
            <a:avLst/>
          </a:prstGeom>
          <a:noFill/>
        </p:spPr>
        <p:txBody>
          <a:bodyPr wrap="square">
            <a:spAutoFit/>
          </a:bodyPr>
          <a:lstStyle/>
          <a:p>
            <a:r>
              <a:rPr lang="zh-CN" altLang="en-US" dirty="0">
                <a:solidFill>
                  <a:schemeClr val="bg1"/>
                </a:solidFill>
              </a:rPr>
              <a:t>Negative Session Representation Learning Layer</a:t>
            </a:r>
          </a:p>
        </p:txBody>
      </p:sp>
      <p:sp>
        <p:nvSpPr>
          <p:cNvPr id="5" name="文本框 4">
            <a:extLst>
              <a:ext uri="{FF2B5EF4-FFF2-40B4-BE49-F238E27FC236}">
                <a16:creationId xmlns:a16="http://schemas.microsoft.com/office/drawing/2014/main" id="{167487DF-B61F-3803-3B88-985E58CD94F3}"/>
              </a:ext>
            </a:extLst>
          </p:cNvPr>
          <p:cNvSpPr txBox="1"/>
          <p:nvPr/>
        </p:nvSpPr>
        <p:spPr>
          <a:xfrm>
            <a:off x="130629" y="1459915"/>
            <a:ext cx="7940040"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我们应用注意机制，通过以下方式计算每个项目对负面会话表示的贡献</a:t>
            </a:r>
            <a:endParaRPr lang="zh-CN" altLang="en-US" dirty="0">
              <a:solidFill>
                <a:schemeClr val="bg1"/>
              </a:solidFill>
            </a:endParaRPr>
          </a:p>
        </p:txBody>
      </p:sp>
      <p:pic>
        <p:nvPicPr>
          <p:cNvPr id="7" name="图片 6">
            <a:extLst>
              <a:ext uri="{FF2B5EF4-FFF2-40B4-BE49-F238E27FC236}">
                <a16:creationId xmlns:a16="http://schemas.microsoft.com/office/drawing/2014/main" id="{A716FB0E-ED5F-1E23-B7F3-35C15D880399}"/>
              </a:ext>
            </a:extLst>
          </p:cNvPr>
          <p:cNvPicPr>
            <a:picLocks noChangeAspect="1"/>
          </p:cNvPicPr>
          <p:nvPr/>
        </p:nvPicPr>
        <p:blipFill>
          <a:blip r:embed="rId3"/>
          <a:stretch>
            <a:fillRect/>
          </a:stretch>
        </p:blipFill>
        <p:spPr>
          <a:xfrm>
            <a:off x="2905116" y="3455665"/>
            <a:ext cx="3258167" cy="665799"/>
          </a:xfrm>
          <a:prstGeom prst="rect">
            <a:avLst/>
          </a:prstGeom>
        </p:spPr>
      </p:pic>
      <p:pic>
        <p:nvPicPr>
          <p:cNvPr id="9" name="图片 8">
            <a:extLst>
              <a:ext uri="{FF2B5EF4-FFF2-40B4-BE49-F238E27FC236}">
                <a16:creationId xmlns:a16="http://schemas.microsoft.com/office/drawing/2014/main" id="{9F0FEA70-71D5-7592-3871-83D262CB0584}"/>
              </a:ext>
            </a:extLst>
          </p:cNvPr>
          <p:cNvPicPr>
            <a:picLocks noChangeAspect="1"/>
          </p:cNvPicPr>
          <p:nvPr/>
        </p:nvPicPr>
        <p:blipFill>
          <a:blip r:embed="rId4"/>
          <a:stretch>
            <a:fillRect/>
          </a:stretch>
        </p:blipFill>
        <p:spPr>
          <a:xfrm>
            <a:off x="296222" y="2998122"/>
            <a:ext cx="2340297" cy="1123342"/>
          </a:xfrm>
          <a:prstGeom prst="rect">
            <a:avLst/>
          </a:prstGeom>
        </p:spPr>
      </p:pic>
    </p:spTree>
    <p:extLst>
      <p:ext uri="{BB962C8B-B14F-4D97-AF65-F5344CB8AC3E}">
        <p14:creationId xmlns:p14="http://schemas.microsoft.com/office/powerpoint/2010/main" val="1982317687"/>
      </p:ext>
    </p:extLst>
  </p:cSld>
  <p:clrMapOvr>
    <a:masterClrMapping/>
  </p:clrMapOvr>
  <p:transition spd="slow" advTm="2032">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2</a:t>
            </a:fld>
            <a:endParaRPr lang="zh-CN" altLang="en-US" dirty="0"/>
          </a:p>
        </p:txBody>
      </p:sp>
      <p:sp>
        <p:nvSpPr>
          <p:cNvPr id="6" name="文本框 5">
            <a:extLst>
              <a:ext uri="{FF2B5EF4-FFF2-40B4-BE49-F238E27FC236}">
                <a16:creationId xmlns:a16="http://schemas.microsoft.com/office/drawing/2014/main" id="{5E09F8B0-26F2-45EF-B274-92FBAB8F72F9}"/>
              </a:ext>
            </a:extLst>
          </p:cNvPr>
          <p:cNvSpPr txBox="1"/>
          <p:nvPr/>
        </p:nvSpPr>
        <p:spPr>
          <a:xfrm>
            <a:off x="5638800" y="2971800"/>
            <a:ext cx="65" cy="276999"/>
          </a:xfrm>
          <a:prstGeom prst="rect">
            <a:avLst/>
          </a:prstGeom>
          <a:noFill/>
        </p:spPr>
        <p:txBody>
          <a:bodyPr wrap="none" lIns="0" tIns="0" rIns="0" bIns="0" rtlCol="0">
            <a:spAutoFit/>
          </a:bodyPr>
          <a:lstStyle/>
          <a:p>
            <a:endParaRPr lang="zh-CN" altLang="en-US" dirty="0"/>
          </a:p>
        </p:txBody>
      </p:sp>
      <p:sp>
        <p:nvSpPr>
          <p:cNvPr id="2" name="文本框 1">
            <a:extLst>
              <a:ext uri="{FF2B5EF4-FFF2-40B4-BE49-F238E27FC236}">
                <a16:creationId xmlns:a16="http://schemas.microsoft.com/office/drawing/2014/main" id="{363747E8-B9D1-4B94-BA84-44069C5718E1}"/>
              </a:ext>
            </a:extLst>
          </p:cNvPr>
          <p:cNvSpPr txBox="1"/>
          <p:nvPr/>
        </p:nvSpPr>
        <p:spPr>
          <a:xfrm>
            <a:off x="704849" y="2151953"/>
            <a:ext cx="7975535" cy="2769989"/>
          </a:xfrm>
          <a:prstGeom prst="rect">
            <a:avLst/>
          </a:prstGeom>
          <a:noFill/>
        </p:spPr>
        <p:txBody>
          <a:bodyPr wrap="square" rtlCol="0">
            <a:spAutoFit/>
          </a:bodyPr>
          <a:lstStyle/>
          <a:p>
            <a:pPr marL="342900" indent="-342900">
              <a:spcBef>
                <a:spcPts val="1200"/>
              </a:spcBef>
              <a:buFont typeface="+mj-lt"/>
              <a:buAutoNum type="arabicPeriod"/>
            </a:pPr>
            <a:r>
              <a:rPr lang="en-US" altLang="zh-CN" sz="3600" dirty="0">
                <a:solidFill>
                  <a:schemeClr val="bg1"/>
                </a:solidFill>
                <a:latin typeface="微软雅黑" panose="020B0503020204020204" pitchFamily="34" charset="-122"/>
                <a:ea typeface="微软雅黑" panose="020B0503020204020204" pitchFamily="34" charset="-122"/>
                <a:hlinkClick r:id="rId3" action="ppaction://hlinksldjump">
                  <a:extLst>
                    <a:ext uri="{A12FA001-AC4F-418D-AE19-62706E023703}">
                      <ahyp:hlinkClr xmlns:ahyp="http://schemas.microsoft.com/office/drawing/2018/hyperlinkcolor" val="tx"/>
                    </a:ext>
                  </a:extLst>
                </a:hlinkClick>
              </a:rPr>
              <a:t>INTRODUCTION</a:t>
            </a:r>
            <a:endParaRPr lang="en-US" altLang="zh-CN" sz="3600"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Font typeface="+mj-lt"/>
              <a:buAutoNum type="arabicPeriod"/>
            </a:pPr>
            <a:r>
              <a:rPr lang="en-US" altLang="zh-CN" sz="3600" dirty="0">
                <a:solidFill>
                  <a:schemeClr val="bg1"/>
                </a:solidFill>
                <a:latin typeface="微软雅黑" panose="020B0503020204020204" pitchFamily="34" charset="-122"/>
                <a:ea typeface="微软雅黑" panose="020B0503020204020204" pitchFamily="34" charset="-122"/>
                <a:hlinkClick r:id="rId4" action="ppaction://hlinksldjump">
                  <a:extLst>
                    <a:ext uri="{A12FA001-AC4F-418D-AE19-62706E023703}">
                      <ahyp:hlinkClr xmlns:ahyp="http://schemas.microsoft.com/office/drawing/2018/hyperlinkcolor" val="tx"/>
                    </a:ext>
                  </a:extLst>
                </a:hlinkClick>
              </a:rPr>
              <a:t>APPROACH</a:t>
            </a:r>
            <a:endParaRPr lang="en-US" altLang="zh-CN" sz="3600"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Font typeface="+mj-lt"/>
              <a:buAutoNum type="arabicPeriod"/>
            </a:pPr>
            <a:r>
              <a:rPr lang="en-US" altLang="zh-CN" sz="3600" dirty="0">
                <a:solidFill>
                  <a:schemeClr val="bg1"/>
                </a:solidFill>
                <a:latin typeface="微软雅黑" panose="020B0503020204020204" pitchFamily="34" charset="-122"/>
                <a:ea typeface="微软雅黑" panose="020B0503020204020204" pitchFamily="34" charset="-122"/>
                <a:hlinkClick r:id="rId5" action="ppaction://hlinksldjump">
                  <a:extLst>
                    <a:ext uri="{A12FA001-AC4F-418D-AE19-62706E023703}">
                      <ahyp:hlinkClr xmlns:ahyp="http://schemas.microsoft.com/office/drawing/2018/hyperlinkcolor" val="tx"/>
                    </a:ext>
                  </a:extLst>
                </a:hlinkClick>
              </a:rPr>
              <a:t>EXPERIMENTS</a:t>
            </a:r>
            <a:endParaRPr lang="en-US" altLang="zh-CN" sz="3600"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Font typeface="+mj-lt"/>
              <a:buAutoNum type="arabicPeriod"/>
            </a:pPr>
            <a:r>
              <a:rPr lang="en-US" altLang="zh-CN" sz="3600" dirty="0">
                <a:solidFill>
                  <a:schemeClr val="bg1"/>
                </a:solidFill>
                <a:latin typeface="微软雅黑" panose="020B0503020204020204" pitchFamily="34" charset="-122"/>
                <a:ea typeface="微软雅黑" panose="020B0503020204020204" pitchFamily="34" charset="-122"/>
                <a:hlinkClick r:id="" action="ppaction://noaction">
                  <a:extLst>
                    <a:ext uri="{A12FA001-AC4F-418D-AE19-62706E023703}">
                      <ahyp:hlinkClr xmlns:ahyp="http://schemas.microsoft.com/office/drawing/2018/hyperlinkcolor" val="tx"/>
                    </a:ext>
                  </a:extLst>
                </a:hlinkClick>
              </a:rPr>
              <a:t>CONCLUSION</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B1190F3-4EC7-456C-A378-24F9650B804B}"/>
              </a:ext>
            </a:extLst>
          </p:cNvPr>
          <p:cNvSpPr txBox="1"/>
          <p:nvPr/>
        </p:nvSpPr>
        <p:spPr>
          <a:xfrm>
            <a:off x="704849" y="501650"/>
            <a:ext cx="3047244" cy="830997"/>
          </a:xfrm>
          <a:prstGeom prst="rect">
            <a:avLst/>
          </a:prstGeom>
          <a:noFill/>
        </p:spPr>
        <p:txBody>
          <a:bodyPr wrap="none" rtlCol="0">
            <a:spAutoFit/>
          </a:bodyPr>
          <a:lstStyle/>
          <a:p>
            <a:r>
              <a:rPr lang="en-US" altLang="zh-CN" sz="4800" b="1" dirty="0">
                <a:solidFill>
                  <a:schemeClr val="bg1"/>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rPr>
              <a:t>CONTENT</a:t>
            </a:r>
            <a:endParaRPr lang="zh-CN" altLang="en-US" b="1" dirty="0">
              <a:solidFill>
                <a:schemeClr val="bg1"/>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815753196"/>
      </p:ext>
    </p:extLst>
  </p:cSld>
  <p:clrMapOvr>
    <a:masterClrMapping/>
  </p:clrMapOvr>
  <p:transition spd="slow" advTm="2032">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20</a:t>
            </a:fld>
            <a:endParaRPr lang="zh-CN" altLang="en-US" dirty="0"/>
          </a:p>
        </p:txBody>
      </p:sp>
      <p:sp>
        <p:nvSpPr>
          <p:cNvPr id="4" name="文本框 3">
            <a:extLst>
              <a:ext uri="{FF2B5EF4-FFF2-40B4-BE49-F238E27FC236}">
                <a16:creationId xmlns:a16="http://schemas.microsoft.com/office/drawing/2014/main" id="{37ECF209-41CF-0777-267E-0DB2675CDA51}"/>
              </a:ext>
            </a:extLst>
          </p:cNvPr>
          <p:cNvSpPr txBox="1"/>
          <p:nvPr/>
        </p:nvSpPr>
        <p:spPr>
          <a:xfrm>
            <a:off x="213360" y="341114"/>
            <a:ext cx="6096000" cy="461665"/>
          </a:xfrm>
          <a:prstGeom prst="rect">
            <a:avLst/>
          </a:prstGeom>
          <a:noFill/>
        </p:spPr>
        <p:txBody>
          <a:bodyPr wrap="square">
            <a:spAutoFit/>
          </a:bodyPr>
          <a:lstStyle/>
          <a:p>
            <a:r>
              <a:rPr lang="zh-CN" altLang="en-US" sz="2400" b="1" dirty="0">
                <a:solidFill>
                  <a:schemeClr val="bg1"/>
                </a:solidFill>
              </a:rPr>
              <a:t>Prediction and Model Optimization</a:t>
            </a:r>
          </a:p>
        </p:txBody>
      </p:sp>
      <p:pic>
        <p:nvPicPr>
          <p:cNvPr id="6" name="图片 5">
            <a:extLst>
              <a:ext uri="{FF2B5EF4-FFF2-40B4-BE49-F238E27FC236}">
                <a16:creationId xmlns:a16="http://schemas.microsoft.com/office/drawing/2014/main" id="{4E5CA922-016E-49D1-A89F-587910329F34}"/>
              </a:ext>
            </a:extLst>
          </p:cNvPr>
          <p:cNvPicPr>
            <a:picLocks noChangeAspect="1"/>
          </p:cNvPicPr>
          <p:nvPr/>
        </p:nvPicPr>
        <p:blipFill>
          <a:blip r:embed="rId3"/>
          <a:stretch>
            <a:fillRect/>
          </a:stretch>
        </p:blipFill>
        <p:spPr>
          <a:xfrm>
            <a:off x="321463" y="1625916"/>
            <a:ext cx="3130400" cy="660084"/>
          </a:xfrm>
          <a:prstGeom prst="rect">
            <a:avLst/>
          </a:prstGeom>
        </p:spPr>
      </p:pic>
      <p:pic>
        <p:nvPicPr>
          <p:cNvPr id="8" name="图片 7">
            <a:extLst>
              <a:ext uri="{FF2B5EF4-FFF2-40B4-BE49-F238E27FC236}">
                <a16:creationId xmlns:a16="http://schemas.microsoft.com/office/drawing/2014/main" id="{BE93339F-17D3-3F3E-2423-713CA877A8A3}"/>
              </a:ext>
            </a:extLst>
          </p:cNvPr>
          <p:cNvPicPr>
            <a:picLocks noChangeAspect="1"/>
          </p:cNvPicPr>
          <p:nvPr/>
        </p:nvPicPr>
        <p:blipFill>
          <a:blip r:embed="rId4"/>
          <a:stretch>
            <a:fillRect/>
          </a:stretch>
        </p:blipFill>
        <p:spPr>
          <a:xfrm>
            <a:off x="321463" y="2755103"/>
            <a:ext cx="2752731" cy="951085"/>
          </a:xfrm>
          <a:prstGeom prst="rect">
            <a:avLst/>
          </a:prstGeom>
        </p:spPr>
      </p:pic>
      <p:pic>
        <p:nvPicPr>
          <p:cNvPr id="10" name="图片 9">
            <a:extLst>
              <a:ext uri="{FF2B5EF4-FFF2-40B4-BE49-F238E27FC236}">
                <a16:creationId xmlns:a16="http://schemas.microsoft.com/office/drawing/2014/main" id="{0867E13A-01DF-0F07-27AE-1E7EC2DB88B2}"/>
              </a:ext>
            </a:extLst>
          </p:cNvPr>
          <p:cNvPicPr>
            <a:picLocks noChangeAspect="1"/>
          </p:cNvPicPr>
          <p:nvPr/>
        </p:nvPicPr>
        <p:blipFill>
          <a:blip r:embed="rId5"/>
          <a:stretch>
            <a:fillRect/>
          </a:stretch>
        </p:blipFill>
        <p:spPr>
          <a:xfrm>
            <a:off x="321463" y="4175291"/>
            <a:ext cx="5553587" cy="716750"/>
          </a:xfrm>
          <a:prstGeom prst="rect">
            <a:avLst/>
          </a:prstGeom>
        </p:spPr>
      </p:pic>
      <p:pic>
        <p:nvPicPr>
          <p:cNvPr id="12" name="图片 11">
            <a:extLst>
              <a:ext uri="{FF2B5EF4-FFF2-40B4-BE49-F238E27FC236}">
                <a16:creationId xmlns:a16="http://schemas.microsoft.com/office/drawing/2014/main" id="{E10DE482-6ECD-452A-BD89-4D9B15735AEC}"/>
              </a:ext>
            </a:extLst>
          </p:cNvPr>
          <p:cNvPicPr>
            <a:picLocks noChangeAspect="1"/>
          </p:cNvPicPr>
          <p:nvPr/>
        </p:nvPicPr>
        <p:blipFill>
          <a:blip r:embed="rId6"/>
          <a:stretch>
            <a:fillRect/>
          </a:stretch>
        </p:blipFill>
        <p:spPr>
          <a:xfrm>
            <a:off x="7026141" y="1067983"/>
            <a:ext cx="4562465" cy="4722033"/>
          </a:xfrm>
          <a:prstGeom prst="rect">
            <a:avLst/>
          </a:prstGeom>
        </p:spPr>
      </p:pic>
    </p:spTree>
    <p:extLst>
      <p:ext uri="{BB962C8B-B14F-4D97-AF65-F5344CB8AC3E}">
        <p14:creationId xmlns:p14="http://schemas.microsoft.com/office/powerpoint/2010/main" val="1572168432"/>
      </p:ext>
    </p:extLst>
  </p:cSld>
  <p:clrMapOvr>
    <a:masterClrMapping/>
  </p:clrMapOvr>
  <p:transition spd="slow" advTm="2032">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21</a:t>
            </a:fld>
            <a:endParaRPr lang="zh-CN" altLang="en-US" dirty="0"/>
          </a:p>
        </p:txBody>
      </p:sp>
      <p:sp>
        <p:nvSpPr>
          <p:cNvPr id="4" name="文本框 3">
            <a:extLst>
              <a:ext uri="{FF2B5EF4-FFF2-40B4-BE49-F238E27FC236}">
                <a16:creationId xmlns:a16="http://schemas.microsoft.com/office/drawing/2014/main" id="{13C885CE-7F21-EE72-2163-92E5D24AA7F9}"/>
              </a:ext>
            </a:extLst>
          </p:cNvPr>
          <p:cNvSpPr txBox="1"/>
          <p:nvPr/>
        </p:nvSpPr>
        <p:spPr>
          <a:xfrm>
            <a:off x="160020" y="182908"/>
            <a:ext cx="6096000" cy="646331"/>
          </a:xfrm>
          <a:prstGeom prst="rect">
            <a:avLst/>
          </a:prstGeom>
          <a:noFill/>
        </p:spPr>
        <p:txBody>
          <a:bodyPr wrap="square">
            <a:spAutoFit/>
          </a:bodyPr>
          <a:lstStyle/>
          <a:p>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EXPERIMENTS</a:t>
            </a:r>
          </a:p>
        </p:txBody>
      </p:sp>
      <p:pic>
        <p:nvPicPr>
          <p:cNvPr id="6" name="图片 5">
            <a:extLst>
              <a:ext uri="{FF2B5EF4-FFF2-40B4-BE49-F238E27FC236}">
                <a16:creationId xmlns:a16="http://schemas.microsoft.com/office/drawing/2014/main" id="{5C0D6E92-6D3F-7383-42C7-C4161D9FC441}"/>
              </a:ext>
            </a:extLst>
          </p:cNvPr>
          <p:cNvPicPr>
            <a:picLocks noChangeAspect="1"/>
          </p:cNvPicPr>
          <p:nvPr/>
        </p:nvPicPr>
        <p:blipFill>
          <a:blip r:embed="rId3"/>
          <a:stretch>
            <a:fillRect/>
          </a:stretch>
        </p:blipFill>
        <p:spPr>
          <a:xfrm>
            <a:off x="271483" y="829240"/>
            <a:ext cx="4689137" cy="1332156"/>
          </a:xfrm>
          <a:prstGeom prst="rect">
            <a:avLst/>
          </a:prstGeom>
        </p:spPr>
      </p:pic>
      <p:pic>
        <p:nvPicPr>
          <p:cNvPr id="8" name="图片 7">
            <a:extLst>
              <a:ext uri="{FF2B5EF4-FFF2-40B4-BE49-F238E27FC236}">
                <a16:creationId xmlns:a16="http://schemas.microsoft.com/office/drawing/2014/main" id="{4E4DCC64-4074-649E-2308-E5FBD5B283A0}"/>
              </a:ext>
            </a:extLst>
          </p:cNvPr>
          <p:cNvPicPr>
            <a:picLocks noChangeAspect="1"/>
          </p:cNvPicPr>
          <p:nvPr/>
        </p:nvPicPr>
        <p:blipFill>
          <a:blip r:embed="rId4"/>
          <a:stretch>
            <a:fillRect/>
          </a:stretch>
        </p:blipFill>
        <p:spPr>
          <a:xfrm>
            <a:off x="271482" y="2300802"/>
            <a:ext cx="8902513" cy="4168577"/>
          </a:xfrm>
          <a:prstGeom prst="rect">
            <a:avLst/>
          </a:prstGeom>
        </p:spPr>
      </p:pic>
      <p:sp>
        <p:nvSpPr>
          <p:cNvPr id="33" name="矩形 32">
            <a:extLst>
              <a:ext uri="{FF2B5EF4-FFF2-40B4-BE49-F238E27FC236}">
                <a16:creationId xmlns:a16="http://schemas.microsoft.com/office/drawing/2014/main" id="{83ACFF27-0AA7-DC4D-4B12-A238049CD0B9}"/>
              </a:ext>
            </a:extLst>
          </p:cNvPr>
          <p:cNvSpPr/>
          <p:nvPr/>
        </p:nvSpPr>
        <p:spPr>
          <a:xfrm>
            <a:off x="9296400" y="2300802"/>
            <a:ext cx="2796540" cy="41685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FPMC</a:t>
            </a:r>
            <a:r>
              <a:rPr lang="en-US" altLang="zh-CN" dirty="0">
                <a:solidFill>
                  <a:schemeClr val="tx1"/>
                </a:solidFill>
              </a:rPr>
              <a:t>:</a:t>
            </a:r>
            <a:r>
              <a:rPr lang="zh-CN" altLang="en-US" dirty="0">
                <a:solidFill>
                  <a:schemeClr val="tx1"/>
                </a:solidFill>
              </a:rPr>
              <a:t>使用马尔科夫链</a:t>
            </a:r>
            <a:endParaRPr lang="en-US" altLang="zh-CN" dirty="0">
              <a:solidFill>
                <a:schemeClr val="tx1"/>
              </a:solidFill>
            </a:endParaRPr>
          </a:p>
          <a:p>
            <a:r>
              <a:rPr lang="en-US" altLang="zh-CN" b="1" dirty="0">
                <a:solidFill>
                  <a:schemeClr val="tx1"/>
                </a:solidFill>
              </a:rPr>
              <a:t>GRU4REC</a:t>
            </a:r>
            <a:r>
              <a:rPr lang="zh-CN" altLang="en-US" dirty="0">
                <a:solidFill>
                  <a:schemeClr val="tx1"/>
                </a:solidFill>
              </a:rPr>
              <a:t>：基于</a:t>
            </a:r>
            <a:r>
              <a:rPr lang="en-US" altLang="zh-CN" dirty="0" err="1">
                <a:solidFill>
                  <a:schemeClr val="tx1"/>
                </a:solidFill>
              </a:rPr>
              <a:t>rnn</a:t>
            </a:r>
            <a:r>
              <a:rPr lang="zh-CN" altLang="en-US" dirty="0">
                <a:solidFill>
                  <a:schemeClr val="tx1"/>
                </a:solidFill>
              </a:rPr>
              <a:t>网络</a:t>
            </a:r>
            <a:endParaRPr lang="en-US" altLang="zh-CN" dirty="0">
              <a:solidFill>
                <a:schemeClr val="tx1"/>
              </a:solidFill>
            </a:endParaRPr>
          </a:p>
          <a:p>
            <a:r>
              <a:rPr lang="en-US" altLang="zh-CN" b="1" dirty="0">
                <a:solidFill>
                  <a:schemeClr val="tx1"/>
                </a:solidFill>
              </a:rPr>
              <a:t>NARM</a:t>
            </a:r>
            <a:r>
              <a:rPr lang="zh-CN" altLang="en-US" dirty="0">
                <a:solidFill>
                  <a:schemeClr val="tx1"/>
                </a:solidFill>
              </a:rPr>
              <a:t>：使用注意力机制</a:t>
            </a:r>
            <a:endParaRPr lang="en-US" altLang="zh-CN" dirty="0">
              <a:solidFill>
                <a:schemeClr val="tx1"/>
              </a:solidFill>
            </a:endParaRPr>
          </a:p>
          <a:p>
            <a:r>
              <a:rPr lang="en-US" altLang="zh-CN" b="1" dirty="0">
                <a:solidFill>
                  <a:schemeClr val="tx1"/>
                </a:solidFill>
              </a:rPr>
              <a:t>STAMP</a:t>
            </a:r>
            <a:r>
              <a:rPr lang="zh-CN" altLang="en-US" dirty="0">
                <a:solidFill>
                  <a:schemeClr val="tx1"/>
                </a:solidFill>
              </a:rPr>
              <a:t>：</a:t>
            </a:r>
            <a:r>
              <a:rPr lang="zh-CN" altLang="en-US" sz="1600" dirty="0">
                <a:solidFill>
                  <a:schemeClr val="tx1"/>
                </a:solidFill>
              </a:rPr>
              <a:t>短期注意力</a:t>
            </a:r>
            <a:r>
              <a:rPr lang="en-US" altLang="zh-CN" sz="1600" dirty="0">
                <a:solidFill>
                  <a:schemeClr val="tx1"/>
                </a:solidFill>
              </a:rPr>
              <a:t>/</a:t>
            </a:r>
            <a:r>
              <a:rPr lang="zh-CN" altLang="en-US" sz="1600" dirty="0">
                <a:solidFill>
                  <a:schemeClr val="tx1"/>
                </a:solidFill>
              </a:rPr>
              <a:t>记忆优先级模型</a:t>
            </a:r>
            <a:endParaRPr lang="en-US" altLang="zh-CN" dirty="0">
              <a:solidFill>
                <a:schemeClr val="tx1"/>
              </a:solidFill>
            </a:endParaRPr>
          </a:p>
          <a:p>
            <a:r>
              <a:rPr lang="en-US" altLang="zh-CN" b="1" dirty="0">
                <a:solidFill>
                  <a:schemeClr val="tx1"/>
                </a:solidFill>
              </a:rPr>
              <a:t>SR-GNN</a:t>
            </a:r>
            <a:r>
              <a:rPr lang="zh-CN" altLang="en-US" dirty="0">
                <a:solidFill>
                  <a:schemeClr val="tx1"/>
                </a:solidFill>
              </a:rPr>
              <a:t>：基于</a:t>
            </a:r>
            <a:r>
              <a:rPr lang="en-US" altLang="zh-CN" dirty="0">
                <a:solidFill>
                  <a:schemeClr val="tx1"/>
                </a:solidFill>
              </a:rPr>
              <a:t>GNN</a:t>
            </a:r>
            <a:r>
              <a:rPr lang="zh-CN" altLang="en-US" dirty="0">
                <a:solidFill>
                  <a:schemeClr val="tx1"/>
                </a:solidFill>
              </a:rPr>
              <a:t>的开创性方法</a:t>
            </a:r>
            <a:endParaRPr lang="en-US" altLang="zh-CN" dirty="0">
              <a:solidFill>
                <a:schemeClr val="tx1"/>
              </a:solidFill>
            </a:endParaRPr>
          </a:p>
          <a:p>
            <a:r>
              <a:rPr lang="en-US" altLang="zh-CN" b="1" dirty="0">
                <a:solidFill>
                  <a:schemeClr val="tx1"/>
                </a:solidFill>
              </a:rPr>
              <a:t>FGNN</a:t>
            </a:r>
            <a:r>
              <a:rPr lang="zh-CN" altLang="en-US" b="1" dirty="0">
                <a:solidFill>
                  <a:schemeClr val="tx1"/>
                </a:solidFill>
              </a:rPr>
              <a:t>：</a:t>
            </a:r>
            <a:r>
              <a:rPr lang="zh-CN" altLang="en-US" dirty="0">
                <a:solidFill>
                  <a:schemeClr val="tx1"/>
                </a:solidFill>
              </a:rPr>
              <a:t>将当前会话转换为有向加权图</a:t>
            </a:r>
            <a:endParaRPr lang="en-US" altLang="zh-CN" dirty="0">
              <a:solidFill>
                <a:schemeClr val="tx1"/>
              </a:solidFill>
            </a:endParaRPr>
          </a:p>
          <a:p>
            <a:r>
              <a:rPr lang="en-US" altLang="zh-CN" b="1" dirty="0">
                <a:solidFill>
                  <a:schemeClr val="tx1"/>
                </a:solidFill>
              </a:rPr>
              <a:t>GCE-GNN</a:t>
            </a:r>
            <a:r>
              <a:rPr lang="zh-CN" altLang="en-US" b="1" dirty="0">
                <a:solidFill>
                  <a:schemeClr val="tx1"/>
                </a:solidFill>
              </a:rPr>
              <a:t>：</a:t>
            </a:r>
            <a:r>
              <a:rPr lang="zh-CN" altLang="en-US" dirty="0">
                <a:solidFill>
                  <a:schemeClr val="tx1"/>
                </a:solidFill>
              </a:rPr>
              <a:t>最先进的基于</a:t>
            </a:r>
            <a:r>
              <a:rPr lang="en-US" altLang="zh-CN" dirty="0">
                <a:solidFill>
                  <a:schemeClr val="tx1"/>
                </a:solidFill>
              </a:rPr>
              <a:t>GNN</a:t>
            </a:r>
            <a:r>
              <a:rPr lang="zh-CN" altLang="en-US" dirty="0">
                <a:solidFill>
                  <a:schemeClr val="tx1"/>
                </a:solidFill>
              </a:rPr>
              <a:t>的模型</a:t>
            </a:r>
            <a:endParaRPr lang="en-US" altLang="zh-CN" dirty="0">
              <a:solidFill>
                <a:schemeClr val="tx1"/>
              </a:solidFill>
            </a:endParaRPr>
          </a:p>
          <a:p>
            <a:r>
              <a:rPr lang="en-US" altLang="zh-CN" b="1" dirty="0">
                <a:solidFill>
                  <a:schemeClr val="tx1"/>
                </a:solidFill>
              </a:rPr>
              <a:t>MTD</a:t>
            </a:r>
            <a:r>
              <a:rPr lang="zh-CN" altLang="en-US" b="1" dirty="0">
                <a:solidFill>
                  <a:schemeClr val="tx1"/>
                </a:solidFill>
              </a:rPr>
              <a:t>：</a:t>
            </a:r>
            <a:r>
              <a:rPr lang="zh-CN" altLang="en-US" dirty="0">
                <a:solidFill>
                  <a:schemeClr val="tx1"/>
                </a:solidFill>
              </a:rPr>
              <a:t>构造一个连接每个会话中相邻项目的全局图</a:t>
            </a:r>
            <a:endParaRPr lang="en-US" altLang="zh-CN" dirty="0">
              <a:solidFill>
                <a:schemeClr val="tx1"/>
              </a:solidFill>
            </a:endParaRPr>
          </a:p>
          <a:p>
            <a:r>
              <a:rPr lang="en-US" altLang="zh-CN" b="1" dirty="0">
                <a:solidFill>
                  <a:schemeClr val="tx1"/>
                </a:solidFill>
              </a:rPr>
              <a:t>S</a:t>
            </a:r>
            <a:r>
              <a:rPr lang="en-US" altLang="zh-CN" sz="1600" b="1" dirty="0">
                <a:solidFill>
                  <a:schemeClr val="tx1"/>
                </a:solidFill>
              </a:rPr>
              <a:t>2</a:t>
            </a:r>
            <a:r>
              <a:rPr lang="en-US" altLang="zh-CN" b="1" dirty="0">
                <a:solidFill>
                  <a:schemeClr val="tx1"/>
                </a:solidFill>
              </a:rPr>
              <a:t>DHCN</a:t>
            </a:r>
            <a:r>
              <a:rPr lang="zh-CN" altLang="en-US" b="1" dirty="0">
                <a:solidFill>
                  <a:schemeClr val="tx1"/>
                </a:solidFill>
              </a:rPr>
              <a:t>：</a:t>
            </a:r>
            <a:r>
              <a:rPr lang="zh-CN" altLang="en-US" dirty="0">
                <a:solidFill>
                  <a:schemeClr val="tx1"/>
                </a:solidFill>
              </a:rPr>
              <a:t>利用超图卷积网络</a:t>
            </a:r>
          </a:p>
        </p:txBody>
      </p:sp>
    </p:spTree>
    <p:extLst>
      <p:ext uri="{BB962C8B-B14F-4D97-AF65-F5344CB8AC3E}">
        <p14:creationId xmlns:p14="http://schemas.microsoft.com/office/powerpoint/2010/main" val="1108098289"/>
      </p:ext>
    </p:extLst>
  </p:cSld>
  <p:clrMapOvr>
    <a:masterClrMapping/>
  </p:clrMapOvr>
  <p:transition spd="slow" advTm="2032">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22</a:t>
            </a:fld>
            <a:endParaRPr lang="zh-CN" altLang="en-US" dirty="0"/>
          </a:p>
        </p:txBody>
      </p:sp>
      <p:sp>
        <p:nvSpPr>
          <p:cNvPr id="4" name="文本框 3">
            <a:extLst>
              <a:ext uri="{FF2B5EF4-FFF2-40B4-BE49-F238E27FC236}">
                <a16:creationId xmlns:a16="http://schemas.microsoft.com/office/drawing/2014/main" id="{18792092-1F2E-4D36-2FDD-BA08E41C64CA}"/>
              </a:ext>
            </a:extLst>
          </p:cNvPr>
          <p:cNvSpPr txBox="1"/>
          <p:nvPr/>
        </p:nvSpPr>
        <p:spPr>
          <a:xfrm>
            <a:off x="9163050" y="878384"/>
            <a:ext cx="2689860" cy="1754326"/>
          </a:xfrm>
          <a:prstGeom prst="rect">
            <a:avLst/>
          </a:prstGeom>
          <a:noFill/>
        </p:spPr>
        <p:txBody>
          <a:bodyPr wrap="square">
            <a:spAutoFit/>
          </a:bodyPr>
          <a:lstStyle/>
          <a:p>
            <a:r>
              <a:rPr lang="zh-CN" altLang="en-US" dirty="0">
                <a:solidFill>
                  <a:schemeClr val="bg1"/>
                </a:solidFill>
              </a:rPr>
              <a:t>与基于单个会话的方法相比，考虑其他会话协作信息的方法可以显著提高性能，这证实了仅从单个会话学习的固有不足。</a:t>
            </a:r>
          </a:p>
        </p:txBody>
      </p:sp>
      <p:pic>
        <p:nvPicPr>
          <p:cNvPr id="5" name="图片 4">
            <a:extLst>
              <a:ext uri="{FF2B5EF4-FFF2-40B4-BE49-F238E27FC236}">
                <a16:creationId xmlns:a16="http://schemas.microsoft.com/office/drawing/2014/main" id="{EC0A1A50-B785-5855-5C33-74ACC796A904}"/>
              </a:ext>
            </a:extLst>
          </p:cNvPr>
          <p:cNvPicPr>
            <a:picLocks noChangeAspect="1"/>
          </p:cNvPicPr>
          <p:nvPr/>
        </p:nvPicPr>
        <p:blipFill>
          <a:blip r:embed="rId3"/>
          <a:stretch>
            <a:fillRect/>
          </a:stretch>
        </p:blipFill>
        <p:spPr>
          <a:xfrm>
            <a:off x="15240" y="654486"/>
            <a:ext cx="8902513" cy="4168577"/>
          </a:xfrm>
          <a:prstGeom prst="rect">
            <a:avLst/>
          </a:prstGeom>
        </p:spPr>
      </p:pic>
      <p:sp>
        <p:nvSpPr>
          <p:cNvPr id="6" name="箭头: 左 5">
            <a:extLst>
              <a:ext uri="{FF2B5EF4-FFF2-40B4-BE49-F238E27FC236}">
                <a16:creationId xmlns:a16="http://schemas.microsoft.com/office/drawing/2014/main" id="{6A6FC8D5-D65A-D23B-AF99-71DF3D8DCD96}"/>
              </a:ext>
            </a:extLst>
          </p:cNvPr>
          <p:cNvSpPr/>
          <p:nvPr/>
        </p:nvSpPr>
        <p:spPr>
          <a:xfrm>
            <a:off x="9014460" y="2632710"/>
            <a:ext cx="2689860" cy="15925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构建全局图</a:t>
            </a:r>
          </a:p>
        </p:txBody>
      </p:sp>
      <p:sp>
        <p:nvSpPr>
          <p:cNvPr id="8" name="文本框 7">
            <a:extLst>
              <a:ext uri="{FF2B5EF4-FFF2-40B4-BE49-F238E27FC236}">
                <a16:creationId xmlns:a16="http://schemas.microsoft.com/office/drawing/2014/main" id="{538E3831-33A5-B1E2-4916-A87B35002D27}"/>
              </a:ext>
            </a:extLst>
          </p:cNvPr>
          <p:cNvSpPr txBox="1"/>
          <p:nvPr/>
        </p:nvSpPr>
        <p:spPr>
          <a:xfrm>
            <a:off x="365760" y="5435411"/>
            <a:ext cx="10142220" cy="646331"/>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我们将这种改进归因于学习多方面的会话无关全局项目关系，它能够更好地区分不同项目对之间的真实关系，从而生成更具代表性的会话嵌入。</a:t>
            </a:r>
            <a:endParaRPr lang="zh-CN" altLang="en-US" dirty="0">
              <a:solidFill>
                <a:schemeClr val="bg1"/>
              </a:solidFill>
            </a:endParaRPr>
          </a:p>
        </p:txBody>
      </p:sp>
      <p:grpSp>
        <p:nvGrpSpPr>
          <p:cNvPr id="12" name="组合 11">
            <a:extLst>
              <a:ext uri="{FF2B5EF4-FFF2-40B4-BE49-F238E27FC236}">
                <a16:creationId xmlns:a16="http://schemas.microsoft.com/office/drawing/2014/main" id="{45A6C317-93D8-A34C-3031-680B434AA672}"/>
              </a:ext>
            </a:extLst>
          </p:cNvPr>
          <p:cNvGrpSpPr/>
          <p:nvPr/>
        </p:nvGrpSpPr>
        <p:grpSpPr>
          <a:xfrm>
            <a:off x="1028340" y="3878460"/>
            <a:ext cx="1233360" cy="1501560"/>
            <a:chOff x="1028340" y="3878460"/>
            <a:chExt cx="1233360" cy="1501560"/>
          </a:xfrm>
        </p:grpSpPr>
        <mc:AlternateContent xmlns:mc="http://schemas.openxmlformats.org/markup-compatibility/2006">
          <mc:Choice xmlns:p14="http://schemas.microsoft.com/office/powerpoint/2010/main" Requires="p14">
            <p:contentPart p14:bwMode="auto" r:id="rId4">
              <p14:nvContentPartPr>
                <p14:cNvPr id="9" name="墨迹 8">
                  <a:extLst>
                    <a:ext uri="{FF2B5EF4-FFF2-40B4-BE49-F238E27FC236}">
                      <a16:creationId xmlns:a16="http://schemas.microsoft.com/office/drawing/2014/main" id="{6968E76B-3B36-EFCF-6EA2-8A94F48A8474}"/>
                    </a:ext>
                  </a:extLst>
                </p14:cNvPr>
                <p14:cNvContentPartPr/>
                <p14:nvPr/>
              </p14:nvContentPartPr>
              <p14:xfrm>
                <a:off x="1028340" y="4528620"/>
                <a:ext cx="1000440" cy="851400"/>
              </p14:xfrm>
            </p:contentPart>
          </mc:Choice>
          <mc:Fallback>
            <p:pic>
              <p:nvPicPr>
                <p:cNvPr id="9" name="墨迹 8">
                  <a:extLst>
                    <a:ext uri="{FF2B5EF4-FFF2-40B4-BE49-F238E27FC236}">
                      <a16:creationId xmlns:a16="http://schemas.microsoft.com/office/drawing/2014/main" id="{6968E76B-3B36-EFCF-6EA2-8A94F48A8474}"/>
                    </a:ext>
                  </a:extLst>
                </p:cNvPr>
                <p:cNvPicPr/>
                <p:nvPr/>
              </p:nvPicPr>
              <p:blipFill>
                <a:blip r:embed="rId5"/>
                <a:stretch>
                  <a:fillRect/>
                </a:stretch>
              </p:blipFill>
              <p:spPr>
                <a:xfrm>
                  <a:off x="1019340" y="4519980"/>
                  <a:ext cx="1018080" cy="86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A4FC3743-E04A-E109-827D-2541A4277782}"/>
                    </a:ext>
                  </a:extLst>
                </p14:cNvPr>
                <p14:cNvContentPartPr/>
                <p14:nvPr/>
              </p14:nvContentPartPr>
              <p14:xfrm>
                <a:off x="1873620" y="3961620"/>
                <a:ext cx="388080" cy="549720"/>
              </p14:xfrm>
            </p:contentPart>
          </mc:Choice>
          <mc:Fallback>
            <p:pic>
              <p:nvPicPr>
                <p:cNvPr id="10" name="墨迹 9">
                  <a:extLst>
                    <a:ext uri="{FF2B5EF4-FFF2-40B4-BE49-F238E27FC236}">
                      <a16:creationId xmlns:a16="http://schemas.microsoft.com/office/drawing/2014/main" id="{A4FC3743-E04A-E109-827D-2541A4277782}"/>
                    </a:ext>
                  </a:extLst>
                </p:cNvPr>
                <p:cNvPicPr/>
                <p:nvPr/>
              </p:nvPicPr>
              <p:blipFill>
                <a:blip r:embed="rId7"/>
                <a:stretch>
                  <a:fillRect/>
                </a:stretch>
              </p:blipFill>
              <p:spPr>
                <a:xfrm>
                  <a:off x="1864620" y="3952620"/>
                  <a:ext cx="40572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2F1E6FB9-FC1F-319B-B1F4-8903D734C529}"/>
                    </a:ext>
                  </a:extLst>
                </p14:cNvPr>
                <p14:cNvContentPartPr/>
                <p14:nvPr/>
              </p14:nvContentPartPr>
              <p14:xfrm>
                <a:off x="1754820" y="3878460"/>
                <a:ext cx="172800" cy="144000"/>
              </p14:xfrm>
            </p:contentPart>
          </mc:Choice>
          <mc:Fallback>
            <p:pic>
              <p:nvPicPr>
                <p:cNvPr id="11" name="墨迹 10">
                  <a:extLst>
                    <a:ext uri="{FF2B5EF4-FFF2-40B4-BE49-F238E27FC236}">
                      <a16:creationId xmlns:a16="http://schemas.microsoft.com/office/drawing/2014/main" id="{2F1E6FB9-FC1F-319B-B1F4-8903D734C529}"/>
                    </a:ext>
                  </a:extLst>
                </p:cNvPr>
                <p:cNvPicPr/>
                <p:nvPr/>
              </p:nvPicPr>
              <p:blipFill>
                <a:blip r:embed="rId9"/>
                <a:stretch>
                  <a:fillRect/>
                </a:stretch>
              </p:blipFill>
              <p:spPr>
                <a:xfrm>
                  <a:off x="1746180" y="3869820"/>
                  <a:ext cx="190440" cy="161640"/>
                </a:xfrm>
                <a:prstGeom prst="rect">
                  <a:avLst/>
                </a:prstGeom>
              </p:spPr>
            </p:pic>
          </mc:Fallback>
        </mc:AlternateContent>
      </p:grpSp>
    </p:spTree>
    <p:extLst>
      <p:ext uri="{BB962C8B-B14F-4D97-AF65-F5344CB8AC3E}">
        <p14:creationId xmlns:p14="http://schemas.microsoft.com/office/powerpoint/2010/main" val="2704049436"/>
      </p:ext>
    </p:extLst>
  </p:cSld>
  <p:clrMapOvr>
    <a:masterClrMapping/>
  </p:clrMapOvr>
  <p:transition spd="slow" advTm="2032">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23</a:t>
            </a:fld>
            <a:endParaRPr lang="zh-CN" altLang="en-US"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F887E2E8-2190-08E6-0C95-FA72AE0C5B54}"/>
                  </a:ext>
                </a:extLst>
              </p14:cNvPr>
              <p14:cNvContentPartPr/>
              <p14:nvPr/>
            </p14:nvContentPartPr>
            <p14:xfrm>
              <a:off x="4190580" y="3619260"/>
              <a:ext cx="360" cy="360"/>
            </p14:xfrm>
          </p:contentPart>
        </mc:Choice>
        <mc:Fallback>
          <p:pic>
            <p:nvPicPr>
              <p:cNvPr id="2" name="墨迹 1">
                <a:extLst>
                  <a:ext uri="{FF2B5EF4-FFF2-40B4-BE49-F238E27FC236}">
                    <a16:creationId xmlns:a16="http://schemas.microsoft.com/office/drawing/2014/main" id="{F887E2E8-2190-08E6-0C95-FA72AE0C5B54}"/>
                  </a:ext>
                </a:extLst>
              </p:cNvPr>
              <p:cNvPicPr/>
              <p:nvPr/>
            </p:nvPicPr>
            <p:blipFill>
              <a:blip r:embed="rId4"/>
              <a:stretch>
                <a:fillRect/>
              </a:stretch>
            </p:blipFill>
            <p:spPr>
              <a:xfrm>
                <a:off x="4181940" y="3610620"/>
                <a:ext cx="18000" cy="18000"/>
              </a:xfrm>
              <a:prstGeom prst="rect">
                <a:avLst/>
              </a:prstGeom>
            </p:spPr>
          </p:pic>
        </mc:Fallback>
      </mc:AlternateContent>
      <p:pic>
        <p:nvPicPr>
          <p:cNvPr id="7" name="图片 6">
            <a:extLst>
              <a:ext uri="{FF2B5EF4-FFF2-40B4-BE49-F238E27FC236}">
                <a16:creationId xmlns:a16="http://schemas.microsoft.com/office/drawing/2014/main" id="{5AFC489A-778B-A750-75CA-2DCA93325A22}"/>
              </a:ext>
            </a:extLst>
          </p:cNvPr>
          <p:cNvPicPr>
            <a:picLocks noChangeAspect="1"/>
          </p:cNvPicPr>
          <p:nvPr/>
        </p:nvPicPr>
        <p:blipFill>
          <a:blip r:embed="rId5"/>
          <a:stretch>
            <a:fillRect/>
          </a:stretch>
        </p:blipFill>
        <p:spPr>
          <a:xfrm>
            <a:off x="0" y="0"/>
            <a:ext cx="8290560" cy="6858000"/>
          </a:xfrm>
          <a:prstGeom prst="rect">
            <a:avLst/>
          </a:prstGeom>
        </p:spPr>
      </p:pic>
    </p:spTree>
    <p:extLst>
      <p:ext uri="{BB962C8B-B14F-4D97-AF65-F5344CB8AC3E}">
        <p14:creationId xmlns:p14="http://schemas.microsoft.com/office/powerpoint/2010/main" val="129132646"/>
      </p:ext>
    </p:extLst>
  </p:cSld>
  <p:clrMapOvr>
    <a:masterClrMapping/>
  </p:clrMapOvr>
  <p:transition spd="slow" advTm="2032">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AF5A85-AE69-4596-992F-1A541D069E0F}"/>
              </a:ext>
            </a:extLst>
          </p:cNvPr>
          <p:cNvSpPr>
            <a:spLocks noGrp="1"/>
          </p:cNvSpPr>
          <p:nvPr>
            <p:ph type="sldNum" sz="quarter" idx="12"/>
          </p:nvPr>
        </p:nvSpPr>
        <p:spPr/>
        <p:txBody>
          <a:bodyPr/>
          <a:lstStyle/>
          <a:p>
            <a:fld id="{8E889EA0-3BBB-43E1-B07E-81D9D5173D99}" type="slidenum">
              <a:rPr lang="zh-CN" altLang="en-US" smtClean="0"/>
              <a:t>24</a:t>
            </a:fld>
            <a:endParaRPr lang="zh-CN" altLang="en-US"/>
          </a:p>
        </p:txBody>
      </p:sp>
      <p:sp>
        <p:nvSpPr>
          <p:cNvPr id="3" name="文本框 2">
            <a:extLst>
              <a:ext uri="{FF2B5EF4-FFF2-40B4-BE49-F238E27FC236}">
                <a16:creationId xmlns:a16="http://schemas.microsoft.com/office/drawing/2014/main" id="{1404A07F-9254-43C4-A805-2FBFCBD14BEF}"/>
              </a:ext>
            </a:extLst>
          </p:cNvPr>
          <p:cNvSpPr txBox="1"/>
          <p:nvPr/>
        </p:nvSpPr>
        <p:spPr>
          <a:xfrm>
            <a:off x="4857572" y="1906792"/>
            <a:ext cx="2468880" cy="1014730"/>
          </a:xfrm>
          <a:prstGeom prst="rect">
            <a:avLst/>
          </a:prstGeom>
          <a:noFill/>
        </p:spPr>
        <p:txBody>
          <a:bodyPr wrap="none" rtlCol="0">
            <a:spAutoFit/>
          </a:bodyPr>
          <a:lstStyle/>
          <a:p>
            <a:r>
              <a:rPr lang="zh-CN" altLang="en-US" sz="6000" dirty="0">
                <a:solidFill>
                  <a:schemeClr val="bg1">
                    <a:lumMod val="95000"/>
                  </a:schemeClr>
                </a:solidFill>
                <a:latin typeface="微软雅黑" panose="020B0503020204020204" pitchFamily="34" charset="-122"/>
                <a:ea typeface="微软雅黑" panose="020B0503020204020204" pitchFamily="34" charset="-122"/>
              </a:rPr>
              <a:t>谢谢！</a:t>
            </a:r>
          </a:p>
        </p:txBody>
      </p:sp>
      <p:sp>
        <p:nvSpPr>
          <p:cNvPr id="5" name="文本框 4">
            <a:extLst>
              <a:ext uri="{FF2B5EF4-FFF2-40B4-BE49-F238E27FC236}">
                <a16:creationId xmlns:a16="http://schemas.microsoft.com/office/drawing/2014/main" id="{EB413757-1F66-4BC5-8B80-370D435CD7A4}"/>
              </a:ext>
            </a:extLst>
          </p:cNvPr>
          <p:cNvSpPr txBox="1"/>
          <p:nvPr/>
        </p:nvSpPr>
        <p:spPr>
          <a:xfrm>
            <a:off x="2811552" y="3176964"/>
            <a:ext cx="7040880" cy="1014730"/>
          </a:xfrm>
          <a:prstGeom prst="rect">
            <a:avLst/>
          </a:prstGeom>
          <a:noFill/>
        </p:spPr>
        <p:txBody>
          <a:bodyPr wrap="none" rtlCol="0">
            <a:spAutoFit/>
          </a:bodyPr>
          <a:lstStyle/>
          <a:p>
            <a:r>
              <a:rPr lang="zh-CN" altLang="en-US" sz="6000" dirty="0">
                <a:solidFill>
                  <a:schemeClr val="bg1">
                    <a:lumMod val="95000"/>
                  </a:schemeClr>
                </a:solidFill>
                <a:latin typeface="微软雅黑" panose="020B0503020204020204" pitchFamily="34" charset="-122"/>
                <a:ea typeface="微软雅黑" panose="020B0503020204020204" pitchFamily="34" charset="-122"/>
              </a:rPr>
              <a:t>敬请老师批评指正！</a:t>
            </a:r>
          </a:p>
        </p:txBody>
      </p:sp>
    </p:spTree>
    <p:extLst>
      <p:ext uri="{BB962C8B-B14F-4D97-AF65-F5344CB8AC3E}">
        <p14:creationId xmlns:p14="http://schemas.microsoft.com/office/powerpoint/2010/main" val="1007025098"/>
      </p:ext>
    </p:extLst>
  </p:cSld>
  <p:clrMapOvr>
    <a:masterClrMapping/>
  </p:clrMapOvr>
  <p:transition spd="slow" advTm="2032">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940383" y="6408815"/>
            <a:ext cx="2743200" cy="365125"/>
          </a:xfrm>
        </p:spPr>
        <p:txBody>
          <a:bodyPr/>
          <a:lstStyle/>
          <a:p>
            <a:fld id="{8E889EA0-3BBB-43E1-B07E-81D9D5173D99}" type="slidenum">
              <a:rPr lang="zh-CN" altLang="en-US" smtClean="0"/>
              <a:t>3</a:t>
            </a:fld>
            <a:endParaRPr lang="zh-CN" altLang="en-US" dirty="0"/>
          </a:p>
        </p:txBody>
      </p:sp>
      <p:sp>
        <p:nvSpPr>
          <p:cNvPr id="2" name="文本框 1">
            <a:extLst>
              <a:ext uri="{FF2B5EF4-FFF2-40B4-BE49-F238E27FC236}">
                <a16:creationId xmlns:a16="http://schemas.microsoft.com/office/drawing/2014/main" id="{6FF5FB2B-2AD4-4925-BAD6-C6EBC5F693D4}"/>
              </a:ext>
            </a:extLst>
          </p:cNvPr>
          <p:cNvSpPr txBox="1"/>
          <p:nvPr/>
        </p:nvSpPr>
        <p:spPr>
          <a:xfrm flipH="1">
            <a:off x="590680" y="374650"/>
            <a:ext cx="5244970" cy="1107996"/>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INTRODUCTION</a:t>
            </a:r>
          </a:p>
          <a:p>
            <a:endParaRPr lang="zh-CN" altLang="en-US" dirty="0"/>
          </a:p>
        </p:txBody>
      </p:sp>
      <p:sp>
        <p:nvSpPr>
          <p:cNvPr id="11" name="文本框 10">
            <a:extLst>
              <a:ext uri="{FF2B5EF4-FFF2-40B4-BE49-F238E27FC236}">
                <a16:creationId xmlns:a16="http://schemas.microsoft.com/office/drawing/2014/main" id="{0B3D4FCD-F4D1-EEE9-A0FC-49BEAD359FDA}"/>
              </a:ext>
            </a:extLst>
          </p:cNvPr>
          <p:cNvSpPr txBox="1"/>
          <p:nvPr/>
        </p:nvSpPr>
        <p:spPr>
          <a:xfrm>
            <a:off x="590680" y="1482646"/>
            <a:ext cx="10671680" cy="1815882"/>
          </a:xfrm>
          <a:prstGeom prst="rect">
            <a:avLst/>
          </a:prstGeom>
          <a:noFill/>
        </p:spPr>
        <p:txBody>
          <a:bodyPr wrap="square">
            <a:spAutoFit/>
          </a:bodyPr>
          <a:lstStyle/>
          <a:p>
            <a:r>
              <a:rPr lang="zh-CN" altLang="en-US" sz="2800" dirty="0">
                <a:solidFill>
                  <a:schemeClr val="bg1"/>
                </a:solidFill>
                <a:latin typeface="Arial" panose="020B0604020202020204" pitchFamily="34" charset="0"/>
                <a:cs typeface="Arial" panose="020B0604020202020204" pitchFamily="34" charset="0"/>
              </a:rPr>
              <a:t>基于会话的推荐：</a:t>
            </a:r>
            <a:endParaRPr lang="en-US" altLang="zh-CN" sz="2800" dirty="0">
              <a:solidFill>
                <a:schemeClr val="bg1"/>
              </a:solidFill>
              <a:latin typeface="Arial" panose="020B0604020202020204" pitchFamily="34" charset="0"/>
              <a:cs typeface="Arial" panose="020B0604020202020204" pitchFamily="34" charset="0"/>
            </a:endParaRPr>
          </a:p>
          <a:p>
            <a:r>
              <a:rPr lang="en-US" altLang="zh-CN" sz="2800" dirty="0">
                <a:solidFill>
                  <a:schemeClr val="bg1"/>
                </a:solidFill>
                <a:latin typeface="Arial" panose="020B0604020202020204" pitchFamily="34" charset="0"/>
                <a:cs typeface="Arial" panose="020B0604020202020204" pitchFamily="34" charset="0"/>
              </a:rPr>
              <a:t>	</a:t>
            </a:r>
            <a:r>
              <a:rPr lang="zh-CN" altLang="en-US" sz="2800" dirty="0">
                <a:solidFill>
                  <a:schemeClr val="bg1"/>
                </a:solidFill>
                <a:latin typeface="Arial" panose="020B0604020202020204" pitchFamily="34" charset="0"/>
                <a:cs typeface="Arial" panose="020B0604020202020204" pitchFamily="34" charset="0"/>
              </a:rPr>
              <a:t>会话指一段时间内用户和项目的交互行为，例如最近浏览的商品、最近听的音乐。</a:t>
            </a:r>
            <a:endParaRPr lang="en-US" altLang="zh-CN" sz="2400" dirty="0">
              <a:solidFill>
                <a:schemeClr val="bg1"/>
              </a:solidFill>
              <a:latin typeface="Arial" panose="020B0604020202020204" pitchFamily="34" charset="0"/>
              <a:cs typeface="Arial" panose="020B0604020202020204" pitchFamily="34" charset="0"/>
            </a:endParaRPr>
          </a:p>
          <a:p>
            <a:r>
              <a:rPr lang="en-US" altLang="zh-CN" sz="2800" dirty="0">
                <a:solidFill>
                  <a:schemeClr val="bg1"/>
                </a:solidFill>
                <a:latin typeface="Arial" panose="020B0604020202020204" pitchFamily="34" charset="0"/>
                <a:cs typeface="Arial" panose="020B0604020202020204" pitchFamily="34" charset="0"/>
              </a:rPr>
              <a:t>	</a:t>
            </a:r>
            <a:r>
              <a:rPr lang="zh-CN" altLang="en-US" sz="2800" b="1" dirty="0">
                <a:solidFill>
                  <a:schemeClr val="bg1"/>
                </a:solidFill>
                <a:latin typeface="Arial" panose="020B0604020202020204" pitchFamily="34" charset="0"/>
                <a:cs typeface="Arial" panose="020B0604020202020204" pitchFamily="34" charset="0"/>
              </a:rPr>
              <a:t>基于会话的推荐</a:t>
            </a:r>
            <a:r>
              <a:rPr lang="zh-CN" altLang="en-US" sz="2800" dirty="0">
                <a:solidFill>
                  <a:schemeClr val="bg1"/>
                </a:solidFill>
                <a:latin typeface="Arial" panose="020B0604020202020204" pitchFamily="34" charset="0"/>
                <a:cs typeface="Arial" panose="020B0604020202020204" pitchFamily="34" charset="0"/>
              </a:rPr>
              <a:t>旨在基于一组匿名会话推荐下一个项目。</a:t>
            </a:r>
          </a:p>
        </p:txBody>
      </p:sp>
      <p:pic>
        <p:nvPicPr>
          <p:cNvPr id="16" name="图片 15">
            <a:extLst>
              <a:ext uri="{FF2B5EF4-FFF2-40B4-BE49-F238E27FC236}">
                <a16:creationId xmlns:a16="http://schemas.microsoft.com/office/drawing/2014/main" id="{61C307E1-8A3A-9130-860F-88469E12154B}"/>
              </a:ext>
            </a:extLst>
          </p:cNvPr>
          <p:cNvPicPr>
            <a:picLocks noChangeAspect="1"/>
          </p:cNvPicPr>
          <p:nvPr/>
        </p:nvPicPr>
        <p:blipFill>
          <a:blip r:embed="rId3"/>
          <a:stretch>
            <a:fillRect/>
          </a:stretch>
        </p:blipFill>
        <p:spPr>
          <a:xfrm>
            <a:off x="1089659" y="4527614"/>
            <a:ext cx="1447337" cy="1616531"/>
          </a:xfrm>
          <a:prstGeom prst="rect">
            <a:avLst/>
          </a:prstGeom>
        </p:spPr>
      </p:pic>
      <p:pic>
        <p:nvPicPr>
          <p:cNvPr id="18" name="图片 17">
            <a:extLst>
              <a:ext uri="{FF2B5EF4-FFF2-40B4-BE49-F238E27FC236}">
                <a16:creationId xmlns:a16="http://schemas.microsoft.com/office/drawing/2014/main" id="{07DFAF4E-F0D2-BBE1-F421-4D006F880782}"/>
              </a:ext>
            </a:extLst>
          </p:cNvPr>
          <p:cNvPicPr>
            <a:picLocks noChangeAspect="1"/>
          </p:cNvPicPr>
          <p:nvPr/>
        </p:nvPicPr>
        <p:blipFill>
          <a:blip r:embed="rId4"/>
          <a:stretch>
            <a:fillRect/>
          </a:stretch>
        </p:blipFill>
        <p:spPr>
          <a:xfrm>
            <a:off x="2819400" y="4527614"/>
            <a:ext cx="1644983" cy="1625610"/>
          </a:xfrm>
          <a:prstGeom prst="rect">
            <a:avLst/>
          </a:prstGeom>
        </p:spPr>
      </p:pic>
      <p:pic>
        <p:nvPicPr>
          <p:cNvPr id="20" name="图片 19">
            <a:extLst>
              <a:ext uri="{FF2B5EF4-FFF2-40B4-BE49-F238E27FC236}">
                <a16:creationId xmlns:a16="http://schemas.microsoft.com/office/drawing/2014/main" id="{2D2DFD84-6DAF-EFAC-1FF6-B3E2680DFB21}"/>
              </a:ext>
            </a:extLst>
          </p:cNvPr>
          <p:cNvPicPr>
            <a:picLocks noChangeAspect="1"/>
          </p:cNvPicPr>
          <p:nvPr/>
        </p:nvPicPr>
        <p:blipFill>
          <a:blip r:embed="rId5"/>
          <a:stretch>
            <a:fillRect/>
          </a:stretch>
        </p:blipFill>
        <p:spPr>
          <a:xfrm>
            <a:off x="4717519" y="4527614"/>
            <a:ext cx="1756644" cy="1590038"/>
          </a:xfrm>
          <a:prstGeom prst="rect">
            <a:avLst/>
          </a:prstGeom>
        </p:spPr>
      </p:pic>
      <p:pic>
        <p:nvPicPr>
          <p:cNvPr id="22" name="图片 21">
            <a:extLst>
              <a:ext uri="{FF2B5EF4-FFF2-40B4-BE49-F238E27FC236}">
                <a16:creationId xmlns:a16="http://schemas.microsoft.com/office/drawing/2014/main" id="{72E24A01-7313-364B-FD81-B8A30153380D}"/>
              </a:ext>
            </a:extLst>
          </p:cNvPr>
          <p:cNvPicPr>
            <a:picLocks noChangeAspect="1"/>
          </p:cNvPicPr>
          <p:nvPr/>
        </p:nvPicPr>
        <p:blipFill>
          <a:blip r:embed="rId6"/>
          <a:stretch>
            <a:fillRect/>
          </a:stretch>
        </p:blipFill>
        <p:spPr>
          <a:xfrm>
            <a:off x="6751727" y="4527614"/>
            <a:ext cx="1666211" cy="1625610"/>
          </a:xfrm>
          <a:prstGeom prst="rect">
            <a:avLst/>
          </a:prstGeom>
        </p:spPr>
      </p:pic>
      <p:pic>
        <p:nvPicPr>
          <p:cNvPr id="24" name="图片 23">
            <a:extLst>
              <a:ext uri="{FF2B5EF4-FFF2-40B4-BE49-F238E27FC236}">
                <a16:creationId xmlns:a16="http://schemas.microsoft.com/office/drawing/2014/main" id="{4E390255-A2CF-E364-179D-F04FDFF5A208}"/>
              </a:ext>
            </a:extLst>
          </p:cNvPr>
          <p:cNvPicPr>
            <a:picLocks noChangeAspect="1"/>
          </p:cNvPicPr>
          <p:nvPr/>
        </p:nvPicPr>
        <p:blipFill>
          <a:blip r:embed="rId7"/>
          <a:stretch>
            <a:fillRect/>
          </a:stretch>
        </p:blipFill>
        <p:spPr>
          <a:xfrm>
            <a:off x="9349976" y="4485148"/>
            <a:ext cx="2354817" cy="1661532"/>
          </a:xfrm>
          <a:prstGeom prst="rect">
            <a:avLst/>
          </a:prstGeom>
        </p:spPr>
      </p:pic>
      <p:cxnSp>
        <p:nvCxnSpPr>
          <p:cNvPr id="26" name="直接箭头连接符 25">
            <a:extLst>
              <a:ext uri="{FF2B5EF4-FFF2-40B4-BE49-F238E27FC236}">
                <a16:creationId xmlns:a16="http://schemas.microsoft.com/office/drawing/2014/main" id="{98E2BF97-0174-CF97-5C18-43E2B1A1F391}"/>
              </a:ext>
            </a:extLst>
          </p:cNvPr>
          <p:cNvCxnSpPr>
            <a:stCxn id="16" idx="3"/>
            <a:endCxn id="18" idx="1"/>
          </p:cNvCxnSpPr>
          <p:nvPr/>
        </p:nvCxnSpPr>
        <p:spPr>
          <a:xfrm>
            <a:off x="2536996" y="5335880"/>
            <a:ext cx="282404" cy="45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F476C814-86A3-6991-CFCD-A0B66B16E0CE}"/>
              </a:ext>
            </a:extLst>
          </p:cNvPr>
          <p:cNvCxnSpPr/>
          <p:nvPr/>
        </p:nvCxnSpPr>
        <p:spPr>
          <a:xfrm>
            <a:off x="4435115" y="5335879"/>
            <a:ext cx="282404" cy="45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直接箭头连接符 29">
            <a:extLst>
              <a:ext uri="{FF2B5EF4-FFF2-40B4-BE49-F238E27FC236}">
                <a16:creationId xmlns:a16="http://schemas.microsoft.com/office/drawing/2014/main" id="{70DBFE85-7583-E015-5D3C-B0C4C5856EF7}"/>
              </a:ext>
            </a:extLst>
          </p:cNvPr>
          <p:cNvCxnSpPr/>
          <p:nvPr/>
        </p:nvCxnSpPr>
        <p:spPr>
          <a:xfrm>
            <a:off x="6478371" y="5320363"/>
            <a:ext cx="282404" cy="45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1" name="矩形 30">
            <a:extLst>
              <a:ext uri="{FF2B5EF4-FFF2-40B4-BE49-F238E27FC236}">
                <a16:creationId xmlns:a16="http://schemas.microsoft.com/office/drawing/2014/main" id="{F47A7BF7-3D74-FDAE-1C7D-0B227D060E05}"/>
              </a:ext>
            </a:extLst>
          </p:cNvPr>
          <p:cNvSpPr/>
          <p:nvPr/>
        </p:nvSpPr>
        <p:spPr>
          <a:xfrm>
            <a:off x="975360" y="4099988"/>
            <a:ext cx="7965023" cy="2498932"/>
          </a:xfrm>
          <a:prstGeom prst="rect">
            <a:avLst/>
          </a:prstGeom>
          <a:no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45F79296-897F-7606-23DE-22296DD99B7B}"/>
              </a:ext>
            </a:extLst>
          </p:cNvPr>
          <p:cNvSpPr txBox="1"/>
          <p:nvPr/>
        </p:nvSpPr>
        <p:spPr>
          <a:xfrm>
            <a:off x="0" y="4189313"/>
            <a:ext cx="6000532" cy="369332"/>
          </a:xfrm>
          <a:prstGeom prst="rect">
            <a:avLst/>
          </a:prstGeom>
          <a:noFill/>
        </p:spPr>
        <p:txBody>
          <a:bodyPr wrap="square">
            <a:spAutoFit/>
          </a:bodyPr>
          <a:lstStyle/>
          <a:p>
            <a:r>
              <a:rPr lang="en-US" altLang="zh-CN" b="0" i="0" dirty="0">
                <a:solidFill>
                  <a:schemeClr val="bg1"/>
                </a:solidFill>
                <a:effectLst/>
                <a:latin typeface="Arial" panose="020B0604020202020204" pitchFamily="34" charset="0"/>
              </a:rPr>
              <a:t>known</a:t>
            </a:r>
            <a:endParaRPr lang="zh-CN" altLang="en-US" dirty="0">
              <a:solidFill>
                <a:schemeClr val="bg1"/>
              </a:solidFill>
            </a:endParaRPr>
          </a:p>
        </p:txBody>
      </p:sp>
      <p:sp>
        <p:nvSpPr>
          <p:cNvPr id="35" name="文本框 34">
            <a:extLst>
              <a:ext uri="{FF2B5EF4-FFF2-40B4-BE49-F238E27FC236}">
                <a16:creationId xmlns:a16="http://schemas.microsoft.com/office/drawing/2014/main" id="{4D1C9968-FEDD-FB7D-8CB9-6AFD0D64F16F}"/>
              </a:ext>
            </a:extLst>
          </p:cNvPr>
          <p:cNvSpPr txBox="1"/>
          <p:nvPr/>
        </p:nvSpPr>
        <p:spPr>
          <a:xfrm>
            <a:off x="9751695" y="4084894"/>
            <a:ext cx="1609725" cy="400110"/>
          </a:xfrm>
          <a:prstGeom prst="rect">
            <a:avLst/>
          </a:prstGeom>
          <a:noFill/>
        </p:spPr>
        <p:txBody>
          <a:bodyPr wrap="square">
            <a:spAutoFit/>
          </a:bodyPr>
          <a:lstStyle/>
          <a:p>
            <a:r>
              <a:rPr lang="zh-CN" altLang="en-US" sz="2000" b="1" dirty="0">
                <a:solidFill>
                  <a:schemeClr val="bg1"/>
                </a:solidFill>
              </a:rPr>
              <a:t>Prediction</a:t>
            </a:r>
            <a:endParaRPr lang="zh-CN" altLang="en-US" b="1" dirty="0">
              <a:solidFill>
                <a:schemeClr val="bg1"/>
              </a:solidFill>
            </a:endParaRPr>
          </a:p>
        </p:txBody>
      </p:sp>
    </p:spTree>
    <p:extLst>
      <p:ext uri="{BB962C8B-B14F-4D97-AF65-F5344CB8AC3E}">
        <p14:creationId xmlns:p14="http://schemas.microsoft.com/office/powerpoint/2010/main" val="1649163875"/>
      </p:ext>
    </p:extLst>
  </p:cSld>
  <p:clrMapOvr>
    <a:masterClrMapping/>
  </p:clrMapOvr>
  <p:transition spd="slow" advTm="2032">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4</a:t>
            </a:fld>
            <a:endParaRPr lang="zh-CN" altLang="en-US" dirty="0"/>
          </a:p>
        </p:txBody>
      </p:sp>
      <p:sp>
        <p:nvSpPr>
          <p:cNvPr id="5" name="文本框 4">
            <a:extLst>
              <a:ext uri="{FF2B5EF4-FFF2-40B4-BE49-F238E27FC236}">
                <a16:creationId xmlns:a16="http://schemas.microsoft.com/office/drawing/2014/main" id="{14D04B06-45FB-9441-B8AA-4BB7CFFFE16E}"/>
              </a:ext>
            </a:extLst>
          </p:cNvPr>
          <p:cNvSpPr txBox="1"/>
          <p:nvPr/>
        </p:nvSpPr>
        <p:spPr>
          <a:xfrm>
            <a:off x="769620" y="815836"/>
            <a:ext cx="10706100" cy="461665"/>
          </a:xfrm>
          <a:prstGeom prst="rect">
            <a:avLst/>
          </a:prstGeom>
          <a:noFill/>
        </p:spPr>
        <p:txBody>
          <a:bodyPr wrap="square">
            <a:spAutoFit/>
          </a:bodyPr>
          <a:lstStyle/>
          <a:p>
            <a:r>
              <a:rPr lang="zh-CN" altLang="en-US" sz="2400" b="0" i="0" dirty="0">
                <a:solidFill>
                  <a:schemeClr val="bg1"/>
                </a:solidFill>
                <a:effectLst/>
                <a:latin typeface="微软雅黑" panose="020B0503020204020204" pitchFamily="34" charset="-122"/>
                <a:ea typeface="微软雅黑" panose="020B0503020204020204" pitchFamily="34" charset="-122"/>
              </a:rPr>
              <a:t>  大多数传统的推荐系统都假设用户档案和长期历史交互可用作推荐的基础。</a:t>
            </a:r>
            <a:endParaRPr lang="zh-CN" altLang="en-US" sz="2400" dirty="0">
              <a:solidFill>
                <a:schemeClr val="bg1"/>
              </a:solidFill>
            </a:endParaRPr>
          </a:p>
        </p:txBody>
      </p:sp>
      <p:sp>
        <p:nvSpPr>
          <p:cNvPr id="8" name="文本框 7">
            <a:extLst>
              <a:ext uri="{FF2B5EF4-FFF2-40B4-BE49-F238E27FC236}">
                <a16:creationId xmlns:a16="http://schemas.microsoft.com/office/drawing/2014/main" id="{FCA8AFC2-B42F-4C98-9D22-4F797C669101}"/>
              </a:ext>
            </a:extLst>
          </p:cNvPr>
          <p:cNvSpPr txBox="1"/>
          <p:nvPr/>
        </p:nvSpPr>
        <p:spPr>
          <a:xfrm>
            <a:off x="769620" y="5180134"/>
            <a:ext cx="10789920" cy="830997"/>
          </a:xfrm>
          <a:prstGeom prst="rect">
            <a:avLst/>
          </a:prstGeom>
          <a:noFill/>
        </p:spPr>
        <p:txBody>
          <a:bodyPr wrap="square">
            <a:spAutoFit/>
          </a:bodyPr>
          <a:lstStyle/>
          <a:p>
            <a:r>
              <a:rPr lang="zh-CN" altLang="en-US" sz="2400" b="0" i="0" dirty="0">
                <a:solidFill>
                  <a:schemeClr val="bg1"/>
                </a:solidFill>
                <a:effectLst/>
                <a:latin typeface="微软雅黑" panose="020B0503020204020204" pitchFamily="34" charset="-122"/>
                <a:ea typeface="微软雅黑" panose="020B0503020204020204" pitchFamily="34" charset="-122"/>
              </a:rPr>
              <a:t>  然而，在现实的在线服务中，由于隐私规定，用户身份未被披露（例如，未登录的用户）或不允许跨会话跟踪的情况越来越多。</a:t>
            </a:r>
            <a:endParaRPr lang="zh-CN" altLang="en-US" sz="2400" dirty="0">
              <a:solidFill>
                <a:schemeClr val="bg1"/>
              </a:solidFill>
            </a:endParaRPr>
          </a:p>
        </p:txBody>
      </p:sp>
      <p:pic>
        <p:nvPicPr>
          <p:cNvPr id="10" name="图片 9">
            <a:extLst>
              <a:ext uri="{FF2B5EF4-FFF2-40B4-BE49-F238E27FC236}">
                <a16:creationId xmlns:a16="http://schemas.microsoft.com/office/drawing/2014/main" id="{EFA172E3-4D24-D4AB-03C0-856F3D507595}"/>
              </a:ext>
            </a:extLst>
          </p:cNvPr>
          <p:cNvPicPr>
            <a:picLocks noChangeAspect="1"/>
          </p:cNvPicPr>
          <p:nvPr/>
        </p:nvPicPr>
        <p:blipFill>
          <a:blip r:embed="rId3"/>
          <a:stretch>
            <a:fillRect/>
          </a:stretch>
        </p:blipFill>
        <p:spPr>
          <a:xfrm>
            <a:off x="769620" y="1589503"/>
            <a:ext cx="7007579" cy="3411672"/>
          </a:xfrm>
          <a:prstGeom prst="rect">
            <a:avLst/>
          </a:prstGeom>
        </p:spPr>
      </p:pic>
    </p:spTree>
    <p:extLst>
      <p:ext uri="{BB962C8B-B14F-4D97-AF65-F5344CB8AC3E}">
        <p14:creationId xmlns:p14="http://schemas.microsoft.com/office/powerpoint/2010/main" val="3630272304"/>
      </p:ext>
    </p:extLst>
  </p:cSld>
  <p:clrMapOvr>
    <a:masterClrMapping/>
  </p:clrMapOvr>
  <p:transition spd="slow" advTm="2032">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5</a:t>
            </a:fld>
            <a:endParaRPr lang="zh-CN" altLang="en-US" dirty="0"/>
          </a:p>
        </p:txBody>
      </p:sp>
      <p:pic>
        <p:nvPicPr>
          <p:cNvPr id="5" name="图片 4">
            <a:extLst>
              <a:ext uri="{FF2B5EF4-FFF2-40B4-BE49-F238E27FC236}">
                <a16:creationId xmlns:a16="http://schemas.microsoft.com/office/drawing/2014/main" id="{FDD62904-BC2B-F75A-0D42-C654D2AD8D66}"/>
              </a:ext>
            </a:extLst>
          </p:cNvPr>
          <p:cNvPicPr>
            <a:picLocks noChangeAspect="1"/>
          </p:cNvPicPr>
          <p:nvPr/>
        </p:nvPicPr>
        <p:blipFill>
          <a:blip r:embed="rId3"/>
          <a:stretch>
            <a:fillRect/>
          </a:stretch>
        </p:blipFill>
        <p:spPr>
          <a:xfrm>
            <a:off x="93825" y="1226821"/>
            <a:ext cx="8516775" cy="3255166"/>
          </a:xfrm>
          <a:prstGeom prst="rect">
            <a:avLst/>
          </a:prstGeom>
        </p:spPr>
      </p:pic>
      <p:sp>
        <p:nvSpPr>
          <p:cNvPr id="7" name="文本框 6">
            <a:extLst>
              <a:ext uri="{FF2B5EF4-FFF2-40B4-BE49-F238E27FC236}">
                <a16:creationId xmlns:a16="http://schemas.microsoft.com/office/drawing/2014/main" id="{DB8CFB31-C330-8F8B-66FE-1F23D95B5E25}"/>
              </a:ext>
            </a:extLst>
          </p:cNvPr>
          <p:cNvSpPr txBox="1"/>
          <p:nvPr/>
        </p:nvSpPr>
        <p:spPr>
          <a:xfrm>
            <a:off x="93825" y="690295"/>
            <a:ext cx="9784080" cy="400110"/>
          </a:xfrm>
          <a:prstGeom prst="rect">
            <a:avLst/>
          </a:prstGeom>
          <a:noFill/>
        </p:spPr>
        <p:txBody>
          <a:bodyPr wrap="square">
            <a:spAutoFit/>
          </a:bodyPr>
          <a:lstStyle/>
          <a:p>
            <a:r>
              <a:rPr lang="zh-CN" altLang="en-US" sz="2000" b="0" i="0" dirty="0">
                <a:solidFill>
                  <a:schemeClr val="bg1"/>
                </a:solidFill>
                <a:effectLst/>
                <a:latin typeface="微软雅黑" panose="020B0503020204020204" pitchFamily="34" charset="-122"/>
                <a:ea typeface="微软雅黑" panose="020B0503020204020204" pitchFamily="34" charset="-122"/>
              </a:rPr>
              <a:t>现有的大多数研究侧重于仅基于</a:t>
            </a:r>
            <a:r>
              <a:rPr lang="zh-CN" altLang="en-US" sz="2000" b="1" i="0" dirty="0">
                <a:solidFill>
                  <a:schemeClr val="bg1"/>
                </a:solidFill>
                <a:effectLst/>
                <a:latin typeface="微软雅黑" panose="020B0503020204020204" pitchFamily="34" charset="-122"/>
                <a:ea typeface="微软雅黑" panose="020B0503020204020204" pitchFamily="34" charset="-122"/>
              </a:rPr>
              <a:t>单个会话</a:t>
            </a:r>
            <a:r>
              <a:rPr lang="zh-CN" altLang="en-US" sz="2000" b="0" i="0" dirty="0">
                <a:solidFill>
                  <a:schemeClr val="bg1"/>
                </a:solidFill>
                <a:effectLst/>
                <a:latin typeface="微软雅黑" panose="020B0503020204020204" pitchFamily="34" charset="-122"/>
                <a:ea typeface="微软雅黑" panose="020B0503020204020204" pitchFamily="34" charset="-122"/>
              </a:rPr>
              <a:t>生成更好的会话表示。</a:t>
            </a:r>
            <a:endParaRPr lang="zh-CN" altLang="en-US" sz="2000" dirty="0">
              <a:solidFill>
                <a:schemeClr val="bg1"/>
              </a:solidFill>
            </a:endParaRPr>
          </a:p>
        </p:txBody>
      </p:sp>
      <p:sp>
        <p:nvSpPr>
          <p:cNvPr id="8" name="文本框 7">
            <a:extLst>
              <a:ext uri="{FF2B5EF4-FFF2-40B4-BE49-F238E27FC236}">
                <a16:creationId xmlns:a16="http://schemas.microsoft.com/office/drawing/2014/main" id="{0B1CE8BF-0D54-21CE-0216-F2AFA329E872}"/>
              </a:ext>
            </a:extLst>
          </p:cNvPr>
          <p:cNvSpPr txBox="1"/>
          <p:nvPr/>
        </p:nvSpPr>
        <p:spPr>
          <a:xfrm>
            <a:off x="6751320" y="4112655"/>
            <a:ext cx="1043876" cy="369332"/>
          </a:xfrm>
          <a:prstGeom prst="rect">
            <a:avLst/>
          </a:prstGeom>
          <a:noFill/>
        </p:spPr>
        <p:txBody>
          <a:bodyPr wrap="none" rtlCol="0">
            <a:spAutoFit/>
          </a:bodyPr>
          <a:lstStyle/>
          <a:p>
            <a:r>
              <a:rPr lang="en-US" altLang="zh-CN" dirty="0"/>
              <a:t>SR-GNN</a:t>
            </a:r>
            <a:endParaRPr lang="zh-CN" altLang="en-US" dirty="0"/>
          </a:p>
        </p:txBody>
      </p:sp>
    </p:spTree>
    <p:extLst>
      <p:ext uri="{BB962C8B-B14F-4D97-AF65-F5344CB8AC3E}">
        <p14:creationId xmlns:p14="http://schemas.microsoft.com/office/powerpoint/2010/main" val="2607513062"/>
      </p:ext>
    </p:extLst>
  </p:cSld>
  <p:clrMapOvr>
    <a:masterClrMapping/>
  </p:clrMapOvr>
  <p:transition spd="slow" advTm="2032">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6</a:t>
            </a:fld>
            <a:endParaRPr lang="zh-CN" altLang="en-US" dirty="0"/>
          </a:p>
        </p:txBody>
      </p:sp>
      <p:sp>
        <p:nvSpPr>
          <p:cNvPr id="6" name="文本框 5">
            <a:extLst>
              <a:ext uri="{FF2B5EF4-FFF2-40B4-BE49-F238E27FC236}">
                <a16:creationId xmlns:a16="http://schemas.microsoft.com/office/drawing/2014/main" id="{26FFB63C-FCB3-1001-83F3-0923D3CFB423}"/>
              </a:ext>
            </a:extLst>
          </p:cNvPr>
          <p:cNvSpPr txBox="1"/>
          <p:nvPr/>
        </p:nvSpPr>
        <p:spPr>
          <a:xfrm>
            <a:off x="0" y="761853"/>
            <a:ext cx="11003280" cy="707886"/>
          </a:xfrm>
          <a:prstGeom prst="rect">
            <a:avLst/>
          </a:prstGeom>
          <a:noFill/>
        </p:spPr>
        <p:txBody>
          <a:bodyPr wrap="square">
            <a:spAutoFit/>
          </a:bodyPr>
          <a:lstStyle/>
          <a:p>
            <a:r>
              <a:rPr lang="zh-CN" altLang="en-US" sz="2000" dirty="0">
                <a:solidFill>
                  <a:schemeClr val="bg1"/>
                </a:solidFill>
              </a:rPr>
              <a:t>  最新的研究依赖于从所有会话中构建一个全局图来学习全局信息，在该图中，如果项目在某些会话中相邻，则它们是相互关联的</a:t>
            </a:r>
          </a:p>
        </p:txBody>
      </p:sp>
      <p:sp>
        <p:nvSpPr>
          <p:cNvPr id="8" name="文本框 7">
            <a:extLst>
              <a:ext uri="{FF2B5EF4-FFF2-40B4-BE49-F238E27FC236}">
                <a16:creationId xmlns:a16="http://schemas.microsoft.com/office/drawing/2014/main" id="{7B125A63-5AE2-75BA-EED7-D58878007D4C}"/>
              </a:ext>
            </a:extLst>
          </p:cNvPr>
          <p:cNvSpPr txBox="1"/>
          <p:nvPr/>
        </p:nvSpPr>
        <p:spPr>
          <a:xfrm>
            <a:off x="5459241" y="5534561"/>
            <a:ext cx="5905500" cy="1323439"/>
          </a:xfrm>
          <a:prstGeom prst="rect">
            <a:avLst/>
          </a:prstGeom>
          <a:noFill/>
        </p:spPr>
        <p:txBody>
          <a:bodyPr wrap="square">
            <a:spAutoFit/>
          </a:bodyPr>
          <a:lstStyle/>
          <a:p>
            <a:r>
              <a:rPr lang="zh-CN" altLang="en-US" sz="2000" dirty="0">
                <a:solidFill>
                  <a:schemeClr val="bg1"/>
                </a:solidFill>
              </a:rPr>
              <a:t>  然而，它仍然存在一个主要缺陷：这样的全局图仅基于项目共生关系构建，因此无法捕获其他有用类型的全局项目关系，而这些全局项目关系对于基于会话的推荐至关重要</a:t>
            </a:r>
          </a:p>
        </p:txBody>
      </p:sp>
      <p:pic>
        <p:nvPicPr>
          <p:cNvPr id="5" name="图片 4">
            <a:extLst>
              <a:ext uri="{FF2B5EF4-FFF2-40B4-BE49-F238E27FC236}">
                <a16:creationId xmlns:a16="http://schemas.microsoft.com/office/drawing/2014/main" id="{4498FD09-BCF8-6AFF-F845-B4F9F33DE3A7}"/>
              </a:ext>
            </a:extLst>
          </p:cNvPr>
          <p:cNvPicPr>
            <a:picLocks noChangeAspect="1"/>
          </p:cNvPicPr>
          <p:nvPr/>
        </p:nvPicPr>
        <p:blipFill>
          <a:blip r:embed="rId3"/>
          <a:stretch>
            <a:fillRect/>
          </a:stretch>
        </p:blipFill>
        <p:spPr>
          <a:xfrm>
            <a:off x="0" y="1606264"/>
            <a:ext cx="5147801" cy="5251736"/>
          </a:xfrm>
          <a:prstGeom prst="rect">
            <a:avLst/>
          </a:prstGeom>
        </p:spPr>
      </p:pic>
    </p:spTree>
    <p:extLst>
      <p:ext uri="{BB962C8B-B14F-4D97-AF65-F5344CB8AC3E}">
        <p14:creationId xmlns:p14="http://schemas.microsoft.com/office/powerpoint/2010/main" val="1679996961"/>
      </p:ext>
    </p:extLst>
  </p:cSld>
  <p:clrMapOvr>
    <a:masterClrMapping/>
  </p:clrMapOvr>
  <p:transition spd="slow" advTm="2032">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7</a:t>
            </a:fld>
            <a:endParaRPr lang="zh-CN" altLang="en-US" dirty="0"/>
          </a:p>
        </p:txBody>
      </p:sp>
      <p:sp>
        <p:nvSpPr>
          <p:cNvPr id="2" name="文本框 1">
            <a:extLst>
              <a:ext uri="{FF2B5EF4-FFF2-40B4-BE49-F238E27FC236}">
                <a16:creationId xmlns:a16="http://schemas.microsoft.com/office/drawing/2014/main" id="{CBA9F04D-90D8-0FE8-1DFE-9D88B8A04F7C}"/>
              </a:ext>
            </a:extLst>
          </p:cNvPr>
          <p:cNvSpPr txBox="1"/>
          <p:nvPr/>
        </p:nvSpPr>
        <p:spPr>
          <a:xfrm>
            <a:off x="99060" y="498266"/>
            <a:ext cx="11818620"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因此，此文章</a:t>
            </a:r>
            <a:r>
              <a:rPr lang="zh-CN" altLang="en-US" sz="2400" i="0" dirty="0">
                <a:solidFill>
                  <a:schemeClr val="bg1"/>
                </a:solidFill>
                <a:effectLst/>
                <a:latin typeface="微软雅黑" panose="020B0503020204020204" pitchFamily="34" charset="-122"/>
                <a:ea typeface="微软雅黑" panose="020B0503020204020204" pitchFamily="34" charset="-122"/>
              </a:rPr>
              <a:t>提出了一个新的方向，</a:t>
            </a:r>
            <a:endParaRPr lang="en-US" altLang="zh-CN" sz="2400" i="0" dirty="0">
              <a:solidFill>
                <a:schemeClr val="bg1"/>
              </a:solidFill>
              <a:effectLst/>
              <a:latin typeface="微软雅黑" panose="020B0503020204020204" pitchFamily="34" charset="-122"/>
              <a:ea typeface="微软雅黑" panose="020B0503020204020204" pitchFamily="34" charset="-122"/>
            </a:endParaRPr>
          </a:p>
          <a:p>
            <a:r>
              <a:rPr lang="zh-CN" altLang="en-US" sz="2400" i="0" dirty="0">
                <a:solidFill>
                  <a:schemeClr val="bg1"/>
                </a:solidFill>
                <a:effectLst/>
                <a:latin typeface="微软雅黑" panose="020B0503020204020204" pitchFamily="34" charset="-122"/>
                <a:ea typeface="微软雅黑" panose="020B0503020204020204" pitchFamily="34" charset="-122"/>
              </a:rPr>
              <a:t>通过学习多方面的会话无关全局项关系来增强会话表示</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84C7857-7C71-BD4B-314F-FD2E1AA78A4B}"/>
              </a:ext>
            </a:extLst>
          </p:cNvPr>
          <p:cNvSpPr txBox="1"/>
          <p:nvPr/>
        </p:nvSpPr>
        <p:spPr>
          <a:xfrm>
            <a:off x="0" y="5324785"/>
            <a:ext cx="12192000" cy="1015663"/>
          </a:xfrm>
          <a:prstGeom prst="rect">
            <a:avLst/>
          </a:prstGeom>
          <a:noFill/>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b="0" i="0" dirty="0">
                <a:solidFill>
                  <a:schemeClr val="bg1"/>
                </a:solidFill>
                <a:effectLst/>
                <a:latin typeface="微软雅黑" panose="020B0503020204020204" pitchFamily="34" charset="-122"/>
                <a:ea typeface="微软雅黑" panose="020B0503020204020204" pitchFamily="34" charset="-122"/>
              </a:rPr>
              <a:t>关键思想是首先导出多面全局图，每个图都显式地建模一种单一类型的细粒度全局项关系，以便我们可以学习更丰富的全局项嵌入，</a:t>
            </a:r>
            <a:endParaRPr lang="en-US" altLang="zh-CN" sz="2000" b="0" i="0" dirty="0">
              <a:solidFill>
                <a:schemeClr val="bg1"/>
              </a:solidFill>
              <a:effectLst/>
              <a:latin typeface="微软雅黑" panose="020B0503020204020204" pitchFamily="34" charset="-122"/>
              <a:ea typeface="微软雅黑" panose="020B0503020204020204" pitchFamily="34" charset="-122"/>
            </a:endParaRPr>
          </a:p>
          <a:p>
            <a:r>
              <a:rPr lang="zh-CN" altLang="en-US" sz="2000" b="0" i="0" dirty="0">
                <a:solidFill>
                  <a:schemeClr val="bg1"/>
                </a:solidFill>
                <a:effectLst/>
                <a:latin typeface="微软雅黑" panose="020B0503020204020204" pitchFamily="34" charset="-122"/>
                <a:ea typeface="微软雅黑" panose="020B0503020204020204" pitchFamily="34" charset="-122"/>
              </a:rPr>
              <a:t>    然后使用正负全局项嵌入增强会话的表示，而无需担心测量给定会话和其他会话之间的相关性。</a:t>
            </a:r>
            <a:endParaRPr lang="zh-CN" altLang="en-US" sz="2000" dirty="0">
              <a:solidFill>
                <a:schemeClr val="bg1"/>
              </a:solidFill>
            </a:endParaRPr>
          </a:p>
        </p:txBody>
      </p:sp>
      <p:pic>
        <p:nvPicPr>
          <p:cNvPr id="7" name="图片 6">
            <a:extLst>
              <a:ext uri="{FF2B5EF4-FFF2-40B4-BE49-F238E27FC236}">
                <a16:creationId xmlns:a16="http://schemas.microsoft.com/office/drawing/2014/main" id="{7CDC6D06-5CE6-8D53-5C42-8AFC87E1ACCB}"/>
              </a:ext>
            </a:extLst>
          </p:cNvPr>
          <p:cNvPicPr>
            <a:picLocks noChangeAspect="1"/>
          </p:cNvPicPr>
          <p:nvPr/>
        </p:nvPicPr>
        <p:blipFill>
          <a:blip r:embed="rId3"/>
          <a:stretch>
            <a:fillRect/>
          </a:stretch>
        </p:blipFill>
        <p:spPr>
          <a:xfrm>
            <a:off x="350520" y="1453865"/>
            <a:ext cx="5373762" cy="3746317"/>
          </a:xfrm>
          <a:prstGeom prst="rect">
            <a:avLst/>
          </a:prstGeom>
        </p:spPr>
      </p:pic>
      <p:cxnSp>
        <p:nvCxnSpPr>
          <p:cNvPr id="9" name="直接箭头连接符 8">
            <a:extLst>
              <a:ext uri="{FF2B5EF4-FFF2-40B4-BE49-F238E27FC236}">
                <a16:creationId xmlns:a16="http://schemas.microsoft.com/office/drawing/2014/main" id="{7BB733E5-119B-C6F1-836C-0CB181266DD2}"/>
              </a:ext>
            </a:extLst>
          </p:cNvPr>
          <p:cNvCxnSpPr>
            <a:cxnSpLocks/>
          </p:cNvCxnSpPr>
          <p:nvPr/>
        </p:nvCxnSpPr>
        <p:spPr>
          <a:xfrm>
            <a:off x="5638800" y="2042160"/>
            <a:ext cx="21869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4C2D4F6-FF10-780A-2BE1-89530BCADCB2}"/>
              </a:ext>
            </a:extLst>
          </p:cNvPr>
          <p:cNvCxnSpPr/>
          <p:nvPr/>
        </p:nvCxnSpPr>
        <p:spPr>
          <a:xfrm>
            <a:off x="5646420" y="3954780"/>
            <a:ext cx="21793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C3EB917-68B5-0898-6F2F-6CD8ECCCCBBC}"/>
              </a:ext>
            </a:extLst>
          </p:cNvPr>
          <p:cNvSpPr/>
          <p:nvPr/>
        </p:nvSpPr>
        <p:spPr>
          <a:xfrm>
            <a:off x="7831698" y="1630680"/>
            <a:ext cx="23469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构建全局会话图</a:t>
            </a:r>
          </a:p>
        </p:txBody>
      </p:sp>
      <p:sp>
        <p:nvSpPr>
          <p:cNvPr id="16" name="矩形 15">
            <a:extLst>
              <a:ext uri="{FF2B5EF4-FFF2-40B4-BE49-F238E27FC236}">
                <a16:creationId xmlns:a16="http://schemas.microsoft.com/office/drawing/2014/main" id="{8F6C7FB3-9721-D2FD-561D-D952FE40E949}"/>
              </a:ext>
            </a:extLst>
          </p:cNvPr>
          <p:cNvSpPr/>
          <p:nvPr/>
        </p:nvSpPr>
        <p:spPr>
          <a:xfrm>
            <a:off x="7825740" y="3489960"/>
            <a:ext cx="23469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项目之间关系</a:t>
            </a:r>
          </a:p>
        </p:txBody>
      </p:sp>
    </p:spTree>
    <p:extLst>
      <p:ext uri="{BB962C8B-B14F-4D97-AF65-F5344CB8AC3E}">
        <p14:creationId xmlns:p14="http://schemas.microsoft.com/office/powerpoint/2010/main" val="1804751584"/>
      </p:ext>
    </p:extLst>
  </p:cSld>
  <p:clrMapOvr>
    <a:masterClrMapping/>
  </p:clrMapOvr>
  <p:transition spd="slow" advTm="2032">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8</a:t>
            </a:fld>
            <a:endParaRPr lang="zh-CN" altLang="en-US" dirty="0"/>
          </a:p>
        </p:txBody>
      </p:sp>
      <p:sp>
        <p:nvSpPr>
          <p:cNvPr id="2" name="文本框 1">
            <a:extLst>
              <a:ext uri="{FF2B5EF4-FFF2-40B4-BE49-F238E27FC236}">
                <a16:creationId xmlns:a16="http://schemas.microsoft.com/office/drawing/2014/main" id="{001CE974-F463-5F78-9C3F-179E9410439B}"/>
              </a:ext>
            </a:extLst>
          </p:cNvPr>
          <p:cNvSpPr txBox="1"/>
          <p:nvPr/>
        </p:nvSpPr>
        <p:spPr>
          <a:xfrm flipH="1">
            <a:off x="590680" y="374650"/>
            <a:ext cx="5244970" cy="1107996"/>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APPROACH</a:t>
            </a:r>
          </a:p>
          <a:p>
            <a:endParaRPr lang="zh-CN" altLang="en-US" dirty="0"/>
          </a:p>
        </p:txBody>
      </p:sp>
      <p:pic>
        <p:nvPicPr>
          <p:cNvPr id="5" name="图片 4">
            <a:extLst>
              <a:ext uri="{FF2B5EF4-FFF2-40B4-BE49-F238E27FC236}">
                <a16:creationId xmlns:a16="http://schemas.microsoft.com/office/drawing/2014/main" id="{94D4E32C-E94C-2ADC-F54F-A5B0E0A34B97}"/>
              </a:ext>
            </a:extLst>
          </p:cNvPr>
          <p:cNvPicPr>
            <a:picLocks noChangeAspect="1"/>
          </p:cNvPicPr>
          <p:nvPr/>
        </p:nvPicPr>
        <p:blipFill>
          <a:blip r:embed="rId3"/>
          <a:stretch>
            <a:fillRect/>
          </a:stretch>
        </p:blipFill>
        <p:spPr>
          <a:xfrm>
            <a:off x="404719" y="1328098"/>
            <a:ext cx="11382561" cy="5069855"/>
          </a:xfrm>
          <a:prstGeom prst="rect">
            <a:avLst/>
          </a:prstGeom>
        </p:spPr>
      </p:pic>
      <p:sp>
        <p:nvSpPr>
          <p:cNvPr id="6" name="矩形 5">
            <a:extLst>
              <a:ext uri="{FF2B5EF4-FFF2-40B4-BE49-F238E27FC236}">
                <a16:creationId xmlns:a16="http://schemas.microsoft.com/office/drawing/2014/main" id="{C5D88528-59E3-D7AA-E345-00B66275D85B}"/>
              </a:ext>
            </a:extLst>
          </p:cNvPr>
          <p:cNvSpPr/>
          <p:nvPr/>
        </p:nvSpPr>
        <p:spPr>
          <a:xfrm>
            <a:off x="3152775" y="2794165"/>
            <a:ext cx="1517650" cy="90805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6D470DA-B2DB-9AED-BADB-5705E3E4B53E}"/>
              </a:ext>
            </a:extLst>
          </p:cNvPr>
          <p:cNvSpPr/>
          <p:nvPr/>
        </p:nvSpPr>
        <p:spPr>
          <a:xfrm>
            <a:off x="3140075" y="3724914"/>
            <a:ext cx="1517650" cy="90805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42B5435-34F2-460B-2C8C-8552000AFCEE}"/>
              </a:ext>
            </a:extLst>
          </p:cNvPr>
          <p:cNvSpPr/>
          <p:nvPr/>
        </p:nvSpPr>
        <p:spPr>
          <a:xfrm>
            <a:off x="3140075" y="4655663"/>
            <a:ext cx="1517650" cy="90805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32897485"/>
      </p:ext>
    </p:extLst>
  </p:cSld>
  <p:clrMapOvr>
    <a:masterClrMapping/>
  </p:clrMapOvr>
  <p:transition spd="slow" advTm="2032">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889EA0-3BBB-43E1-B07E-81D9D5173D99}" type="slidenum">
              <a:rPr lang="zh-CN" altLang="en-US" smtClean="0"/>
              <a:t>9</a:t>
            </a:fld>
            <a:endParaRPr lang="zh-CN" altLang="en-US" dirty="0"/>
          </a:p>
        </p:txBody>
      </p:sp>
      <p:sp>
        <p:nvSpPr>
          <p:cNvPr id="4" name="文本框 3">
            <a:extLst>
              <a:ext uri="{FF2B5EF4-FFF2-40B4-BE49-F238E27FC236}">
                <a16:creationId xmlns:a16="http://schemas.microsoft.com/office/drawing/2014/main" id="{72339F95-5B72-8C74-6926-E9C306BF1D8D}"/>
              </a:ext>
            </a:extLst>
          </p:cNvPr>
          <p:cNvSpPr txBox="1"/>
          <p:nvPr/>
        </p:nvSpPr>
        <p:spPr>
          <a:xfrm>
            <a:off x="425450" y="572798"/>
            <a:ext cx="6096000" cy="461665"/>
          </a:xfrm>
          <a:prstGeom prst="rect">
            <a:avLst/>
          </a:prstGeom>
          <a:noFill/>
        </p:spPr>
        <p:txBody>
          <a:bodyPr wrap="square">
            <a:spAutoFit/>
          </a:bodyPr>
          <a:lstStyle/>
          <a:p>
            <a:r>
              <a:rPr lang="zh-CN" altLang="en-US" sz="2400" b="1" dirty="0">
                <a:solidFill>
                  <a:schemeClr val="bg1"/>
                </a:solidFill>
              </a:rPr>
              <a:t>Sequential Relation Graph</a:t>
            </a:r>
          </a:p>
        </p:txBody>
      </p:sp>
      <p:sp>
        <p:nvSpPr>
          <p:cNvPr id="6" name="文本框 5">
            <a:extLst>
              <a:ext uri="{FF2B5EF4-FFF2-40B4-BE49-F238E27FC236}">
                <a16:creationId xmlns:a16="http://schemas.microsoft.com/office/drawing/2014/main" id="{A3519F72-44D9-99BD-3725-7B70F70C9966}"/>
              </a:ext>
            </a:extLst>
          </p:cNvPr>
          <p:cNvSpPr txBox="1"/>
          <p:nvPr/>
        </p:nvSpPr>
        <p:spPr>
          <a:xfrm>
            <a:off x="751115" y="1114291"/>
            <a:ext cx="10602685" cy="400110"/>
          </a:xfrm>
          <a:prstGeom prst="rect">
            <a:avLst/>
          </a:prstGeom>
          <a:noFill/>
        </p:spPr>
        <p:txBody>
          <a:bodyPr wrap="square">
            <a:spAutoFit/>
          </a:bodyPr>
          <a:lstStyle/>
          <a:p>
            <a:r>
              <a:rPr lang="zh-CN" altLang="en-US" sz="2000" b="0" i="0" dirty="0">
                <a:solidFill>
                  <a:schemeClr val="bg1"/>
                </a:solidFill>
                <a:effectLst/>
                <a:latin typeface="微软雅黑" panose="020B0503020204020204" pitchFamily="34" charset="-122"/>
                <a:ea typeface="微软雅黑" panose="020B0503020204020204" pitchFamily="34" charset="-122"/>
              </a:rPr>
              <a:t>本文认为只有当两个项目以特定顺序出现在足够数量的会话中时，它们才具有顺序关系</a:t>
            </a:r>
            <a:endParaRPr lang="zh-CN" altLang="en-US" sz="2000" dirty="0">
              <a:solidFill>
                <a:schemeClr val="bg1"/>
              </a:solidFill>
            </a:endParaRPr>
          </a:p>
        </p:txBody>
      </p:sp>
      <p:pic>
        <p:nvPicPr>
          <p:cNvPr id="8" name="图片 7">
            <a:extLst>
              <a:ext uri="{FF2B5EF4-FFF2-40B4-BE49-F238E27FC236}">
                <a16:creationId xmlns:a16="http://schemas.microsoft.com/office/drawing/2014/main" id="{68452A45-D9C1-8923-4043-33A7F35EE003}"/>
              </a:ext>
            </a:extLst>
          </p:cNvPr>
          <p:cNvPicPr>
            <a:picLocks noChangeAspect="1"/>
          </p:cNvPicPr>
          <p:nvPr/>
        </p:nvPicPr>
        <p:blipFill>
          <a:blip r:embed="rId3"/>
          <a:stretch>
            <a:fillRect/>
          </a:stretch>
        </p:blipFill>
        <p:spPr>
          <a:xfrm>
            <a:off x="827316" y="1944411"/>
            <a:ext cx="4642764" cy="2783510"/>
          </a:xfrm>
          <a:prstGeom prst="rect">
            <a:avLst/>
          </a:prstGeom>
        </p:spPr>
      </p:pic>
      <p:pic>
        <p:nvPicPr>
          <p:cNvPr id="10" name="图片 9">
            <a:extLst>
              <a:ext uri="{FF2B5EF4-FFF2-40B4-BE49-F238E27FC236}">
                <a16:creationId xmlns:a16="http://schemas.microsoft.com/office/drawing/2014/main" id="{30563825-08B3-A5C9-FAA2-50B8D657205A}"/>
              </a:ext>
            </a:extLst>
          </p:cNvPr>
          <p:cNvPicPr>
            <a:picLocks noChangeAspect="1"/>
          </p:cNvPicPr>
          <p:nvPr/>
        </p:nvPicPr>
        <p:blipFill>
          <a:blip r:embed="rId4"/>
          <a:stretch>
            <a:fillRect/>
          </a:stretch>
        </p:blipFill>
        <p:spPr>
          <a:xfrm>
            <a:off x="5745040" y="2850843"/>
            <a:ext cx="6151459" cy="970645"/>
          </a:xfrm>
          <a:prstGeom prst="rect">
            <a:avLst/>
          </a:prstGeom>
        </p:spPr>
      </p:pic>
    </p:spTree>
    <p:extLst>
      <p:ext uri="{BB962C8B-B14F-4D97-AF65-F5344CB8AC3E}">
        <p14:creationId xmlns:p14="http://schemas.microsoft.com/office/powerpoint/2010/main" val="3203344790"/>
      </p:ext>
    </p:extLst>
  </p:cSld>
  <p:clrMapOvr>
    <a:masterClrMapping/>
  </p:clrMapOvr>
  <p:transition spd="slow" advTm="2032">
    <p:cove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4168</TotalTime>
  <Words>1103</Words>
  <Application>Microsoft Office PowerPoint</Application>
  <PresentationFormat>宽屏</PresentationFormat>
  <Paragraphs>129</Paragraphs>
  <Slides>24</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-apple-system</vt:lpstr>
      <vt:lpstr>Helvetica Neue</vt:lpstr>
      <vt:lpstr>Microsoft YaHei Light</vt:lpstr>
      <vt:lpstr>等线</vt:lpstr>
      <vt:lpstr>等线 Light</vt:lpstr>
      <vt:lpstr>华光黑变_CNKI</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史 玉潇</dc:creator>
  <cp:lastModifiedBy>杨 显鹏</cp:lastModifiedBy>
  <cp:revision>349</cp:revision>
  <dcterms:created xsi:type="dcterms:W3CDTF">2020-07-08T04:49:00Z</dcterms:created>
  <dcterms:modified xsi:type="dcterms:W3CDTF">2022-09-20T13:20:46Z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